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57" r:id="rId4"/>
    <p:sldId id="277" r:id="rId5"/>
    <p:sldId id="258" r:id="rId6"/>
    <p:sldId id="266" r:id="rId7"/>
    <p:sldId id="279" r:id="rId8"/>
    <p:sldId id="261" r:id="rId9"/>
    <p:sldId id="267" r:id="rId10"/>
    <p:sldId id="268" r:id="rId11"/>
    <p:sldId id="269" r:id="rId12"/>
    <p:sldId id="270" r:id="rId13"/>
    <p:sldId id="278" r:id="rId14"/>
    <p:sldId id="271" r:id="rId15"/>
    <p:sldId id="272" r:id="rId16"/>
    <p:sldId id="263" r:id="rId17"/>
    <p:sldId id="259" r:id="rId18"/>
    <p:sldId id="276" r:id="rId19"/>
    <p:sldId id="274" r:id="rId20"/>
    <p:sldId id="275" r:id="rId21"/>
    <p:sldId id="280" r:id="rId22"/>
    <p:sldId id="281" r:id="rId23"/>
    <p:sldId id="282" r:id="rId24"/>
    <p:sldId id="283" r:id="rId25"/>
    <p:sldId id="284" r:id="rId26"/>
    <p:sldId id="285" r:id="rId27"/>
    <p:sldId id="287" r:id="rId28"/>
    <p:sldId id="286" r:id="rId29"/>
    <p:sldId id="288" r:id="rId30"/>
    <p:sldId id="289" r:id="rId31"/>
    <p:sldId id="290" r:id="rId32"/>
    <p:sldId id="292" r:id="rId33"/>
    <p:sldId id="293" r:id="rId34"/>
    <p:sldId id="295" r:id="rId35"/>
    <p:sldId id="294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2" r:id="rId52"/>
    <p:sldId id="311" r:id="rId53"/>
    <p:sldId id="313" r:id="rId54"/>
    <p:sldId id="314" r:id="rId5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AE41"/>
    <a:srgbClr val="004998"/>
    <a:srgbClr val="FFFEFE"/>
    <a:srgbClr val="4472C4"/>
    <a:srgbClr val="917A27"/>
    <a:srgbClr val="C1B791"/>
    <a:srgbClr val="685E3A"/>
    <a:srgbClr val="A0915A"/>
    <a:srgbClr val="FF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51" autoAdjust="0"/>
    <p:restoredTop sz="94660"/>
  </p:normalViewPr>
  <p:slideViewPr>
    <p:cSldViewPr snapToGrid="0">
      <p:cViewPr varScale="1">
        <p:scale>
          <a:sx n="67" d="100"/>
          <a:sy n="67" d="100"/>
        </p:scale>
        <p:origin x="8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2C5F38-A554-46B1-9979-631EF51B5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3AD1CD7-BB5D-48DF-8E74-5B7E144519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99C23A-1A44-439C-A2C6-FCF9E87D8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A672-EA37-4E4A-AAD5-028A1846AA56}" type="datetimeFigureOut">
              <a:rPr lang="pt-BR" smtClean="0"/>
              <a:t>26/05/2023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E6C4DAB-B9DD-4B3A-A819-13233A856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228F0E3-CE49-473E-ACE9-CB3CB1646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4DAA-546A-4756-8CF0-41DBF88CC6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591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9EED2F-9AB8-4C82-B70C-29D03ACAA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AECD8F6-2A4D-49EF-9693-4168CFE60B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D2F5EC7-CAF1-492A-AE83-03BB462EC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A672-EA37-4E4A-AAD5-028A1846AA56}" type="datetimeFigureOut">
              <a:rPr lang="pt-BR" smtClean="0"/>
              <a:t>26/05/2023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2ED5B97-C093-410D-B10F-01BC3BD5D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CFE5AC-8F1B-4F93-8FCA-F42278109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4DAA-546A-4756-8CF0-41DBF88CC6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671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61191AB-1C4B-4B32-8198-89103BA9B4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5BAFE4B-C9C4-4C2B-AB20-F80702C75B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8C34C22-C715-44A6-A0C9-787254B41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A672-EA37-4E4A-AAD5-028A1846AA56}" type="datetimeFigureOut">
              <a:rPr lang="pt-BR" smtClean="0"/>
              <a:t>26/05/2023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4C4F30-AED3-4146-85C9-FC31265C4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6453876-56EF-4024-B123-DFAA80151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4DAA-546A-4756-8CF0-41DBF88CC6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4135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91806F-0A71-4B8C-BC52-BB3BB7E39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E2449A-CDA3-41D9-9B8D-42CB0E154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39CC2B-5BFC-4FA5-889D-163D4FB80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A672-EA37-4E4A-AAD5-028A1846AA56}" type="datetimeFigureOut">
              <a:rPr lang="pt-BR" smtClean="0"/>
              <a:t>26/05/2023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01DD433-C77B-4B46-8178-D2F4F305E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CAA277C-AB11-451C-B16F-181381F23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4DAA-546A-4756-8CF0-41DBF88CC6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957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E6EF67-1648-4935-A4C5-5D3ECD04F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18D5488-A334-4AD8-B023-9D005DECB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D40C5D-B454-421B-A6D1-9A3F7A02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A672-EA37-4E4A-AAD5-028A1846AA56}" type="datetimeFigureOut">
              <a:rPr lang="pt-BR" smtClean="0"/>
              <a:t>26/05/2023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42A7828-D38C-4E2F-B8F0-33E542A2A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3ED9ACA-25C1-4F38-80E0-C3A35CA67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4DAA-546A-4756-8CF0-41DBF88CC6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228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C1DE1A-53BA-4825-BB31-5EB48D237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845159-0EFF-407A-8C94-D58A219257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105A98-5009-4525-B1FE-E6575A6DF3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56E5948-7CE9-4B7F-B9BB-46254C00A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A672-EA37-4E4A-AAD5-028A1846AA56}" type="datetimeFigureOut">
              <a:rPr lang="pt-BR" smtClean="0"/>
              <a:t>26/05/2023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39F358B-490C-4BBC-A5F6-3EFFC0A0D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C89561-0C39-485A-961E-6292E002D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4DAA-546A-4756-8CF0-41DBF88CC6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3397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04134E-E7E9-4A3E-BC70-87E3D4F1D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10145D8-973C-43DA-A5BC-1C97027C1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3650AB5-33FB-452A-8A9F-4EFA77495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CCDAFE7-6F7B-4DFC-8F0D-F4D3C0691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C436FF1-4855-4052-94EB-8B6EBA66DF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44C4E69-32B8-451A-9C86-FB09DF4EB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A672-EA37-4E4A-AAD5-028A1846AA56}" type="datetimeFigureOut">
              <a:rPr lang="pt-BR" smtClean="0"/>
              <a:t>26/05/2023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13812C3-E9C6-45DD-BB9F-F311E4CDA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AE15DA0-8BE8-4282-BCF9-CA738A72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4DAA-546A-4756-8CF0-41DBF88CC6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4637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BF18F1-D808-4DFC-88F8-A7AEDF0BD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28E4BB7-946E-4B46-A65F-0504DF83C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A672-EA37-4E4A-AAD5-028A1846AA56}" type="datetimeFigureOut">
              <a:rPr lang="pt-BR" smtClean="0"/>
              <a:t>26/05/2023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069758C-1753-433A-AB2C-2E1ABA176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95E3CAD-D0C4-4312-BC0E-BF184426D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4DAA-546A-4756-8CF0-41DBF88CC6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4807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24C2509-69ED-4758-9FCE-9D90522B9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A672-EA37-4E4A-AAD5-028A1846AA56}" type="datetimeFigureOut">
              <a:rPr lang="pt-BR" smtClean="0"/>
              <a:t>26/05/2023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1710C16-B561-4B1D-8200-3B015ABCA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6DC8BFA-0312-4802-9E0F-66CE316F6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4DAA-546A-4756-8CF0-41DBF88CC6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6512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2EE988-04A7-435F-BD45-2178272B6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86A93E-15F5-4F88-8961-A76F5B9C8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AFB2576-4FB5-438E-A67D-B3A9073F69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794F6E6-8A62-44ED-9EE3-B6260B1E7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A672-EA37-4E4A-AAD5-028A1846AA56}" type="datetimeFigureOut">
              <a:rPr lang="pt-BR" smtClean="0"/>
              <a:t>26/05/2023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9B3DE2D-0714-4647-B94F-164B78D8F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2EE3067-8A71-454C-BEBF-96DAAF521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4DAA-546A-4756-8CF0-41DBF88CC6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511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2FA75F-F168-464A-A1B6-E8742696E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022E2D7-3565-40EC-BA45-268824C3B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5D006D6-F797-4A6A-BE44-98B7A60CB8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96F8DA5-6D39-45B2-9B84-2378362A6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A672-EA37-4E4A-AAD5-028A1846AA56}" type="datetimeFigureOut">
              <a:rPr lang="pt-BR" smtClean="0"/>
              <a:t>26/05/2023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3FCF426-6AC1-4123-A473-A456FB85D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F38145A-783F-46EB-B523-9EF005252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4DAA-546A-4756-8CF0-41DBF88CC6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3990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0B85996-ECE0-4D03-9D3E-339736EFC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9ED2352-09E2-4E44-8482-BC95DA89E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3F04A78-520A-44AC-A773-D89FA7597D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FA672-EA37-4E4A-AAD5-028A1846AA56}" type="datetimeFigureOut">
              <a:rPr lang="pt-BR" smtClean="0"/>
              <a:t>26/05/2023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BEA53F4-BC42-42C6-B6E9-208DE19AFB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166B8A1-A88F-4CB5-9015-1FA2797D67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E4DAA-546A-4756-8CF0-41DBF88CC6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9542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ljOIWeP9vXk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10.jpe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6qeMizulwyw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11.jpe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bKvg7QSYSsQ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12.jpe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84e7NrOJicA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15.jpeg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azbT0nn3T0E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16.jpeg"/><Relationship Id="rId4" Type="http://schemas.microsoft.com/office/2007/relationships/hdphoto" Target="../media/hdphoto2.wdp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aZe2DKb4mTA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17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BohqcTYMEHs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microsoft.com/office/2007/relationships/hdphoto" Target="../media/hdphoto2.wdp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nXszzRcvxBI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20.jpeg"/><Relationship Id="rId4" Type="http://schemas.microsoft.com/office/2007/relationships/hdphoto" Target="../media/hdphoto2.wdp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RGU9o1_W6os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21.jpeg"/><Relationship Id="rId4" Type="http://schemas.microsoft.com/office/2007/relationships/hdphoto" Target="../media/hdphoto2.wdp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p4azDDdaVoE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9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ADDF2FA1-3944-4E02-A1E9-315AECD38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44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6062"/>
            <a:ext cx="12192000" cy="40719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2988732-2BBA-4A9C-B284-8CE8F6A09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103" y="696679"/>
            <a:ext cx="8759687" cy="1165296"/>
          </a:xfrm>
        </p:spPr>
        <p:txBody>
          <a:bodyPr>
            <a:noAutofit/>
          </a:bodyPr>
          <a:lstStyle/>
          <a:p>
            <a:r>
              <a:rPr lang="pt-BR" b="1" i="1" dirty="0">
                <a:solidFill>
                  <a:srgbClr val="CCAE41"/>
                </a:solidFill>
              </a:rPr>
              <a:t>Gaudium et spes</a:t>
            </a:r>
            <a:r>
              <a:rPr lang="pt-BR" b="1" dirty="0">
                <a:solidFill>
                  <a:srgbClr val="CCAE41"/>
                </a:solidFill>
              </a:rPr>
              <a:t>:</a:t>
            </a:r>
            <a:br>
              <a:rPr lang="pt-BR" b="1" dirty="0">
                <a:solidFill>
                  <a:srgbClr val="CCAE41"/>
                </a:solidFill>
              </a:rPr>
            </a:br>
            <a:r>
              <a:rPr lang="pt-BR" sz="4400" b="1" dirty="0">
                <a:solidFill>
                  <a:srgbClr val="FFFEFE"/>
                </a:solidFill>
              </a:rPr>
              <a:t>Alguns desafios mais urgentes </a:t>
            </a:r>
            <a:r>
              <a:rPr lang="pt-BR" sz="3200" b="1" dirty="0">
                <a:solidFill>
                  <a:srgbClr val="FFFEFE"/>
                </a:solidFill>
              </a:rPr>
              <a:t>(nn. 47-93)</a:t>
            </a:r>
            <a:endParaRPr lang="pt-BR" b="1" dirty="0">
              <a:solidFill>
                <a:srgbClr val="FFFEFE"/>
              </a:solidFill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69ADD507-F4BD-472A-9FA2-F47035575E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790" y="5190483"/>
            <a:ext cx="1941835" cy="1941835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340B7DA1-0A1B-4EF1-BF71-8B56DD7E75CF}"/>
              </a:ext>
            </a:extLst>
          </p:cNvPr>
          <p:cNvSpPr txBox="1">
            <a:spLocks/>
          </p:cNvSpPr>
          <p:nvPr/>
        </p:nvSpPr>
        <p:spPr>
          <a:xfrm>
            <a:off x="8773551" y="1929096"/>
            <a:ext cx="3587262" cy="11652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>
                <a:solidFill>
                  <a:srgbClr val="004998"/>
                </a:solidFill>
              </a:rPr>
              <a:t>Jonas Gabriel Vilela Santos, SAC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5A9BC9CB-2705-406B-A0EC-76A02E6A4A44}"/>
              </a:ext>
            </a:extLst>
          </p:cNvPr>
          <p:cNvSpPr txBox="1">
            <a:spLocks/>
          </p:cNvSpPr>
          <p:nvPr/>
        </p:nvSpPr>
        <p:spPr>
          <a:xfrm>
            <a:off x="0" y="6161321"/>
            <a:ext cx="2504049" cy="6961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600" dirty="0">
                <a:solidFill>
                  <a:srgbClr val="004998"/>
                </a:solidFill>
              </a:rPr>
              <a:t>Logomarca do Sínodo dos Bispos 2021-2023.</a:t>
            </a:r>
          </a:p>
        </p:txBody>
      </p:sp>
    </p:spTree>
    <p:extLst>
      <p:ext uri="{BB962C8B-B14F-4D97-AF65-F5344CB8AC3E}">
        <p14:creationId xmlns:p14="http://schemas.microsoft.com/office/powerpoint/2010/main" val="97477120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ADDF2FA1-3944-4E02-A1E9-315AECD38A3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8" b="98246" l="9961" r="89844">
                        <a14:foregroundMark x1="28320" y1="36842" x2="28320" y2="36842"/>
                        <a14:foregroundMark x1="74609" y1="69591" x2="74609" y2="69591"/>
                        <a14:foregroundMark x1="67773" y1="94152" x2="67773" y2="94152"/>
                        <a14:foregroundMark x1="23633" y1="62573" x2="23633" y2="62573"/>
                        <a14:foregroundMark x1="58008" y1="94152" x2="58008" y2="94152"/>
                        <a14:foregroundMark x1="49414" y1="95322" x2="49414" y2="95322"/>
                        <a14:foregroundMark x1="61523" y1="87719" x2="61523" y2="87719"/>
                        <a14:foregroundMark x1="64844" y1="89474" x2="64844" y2="89474"/>
                        <a14:foregroundMark x1="72852" y1="77193" x2="72852" y2="77193"/>
                        <a14:foregroundMark x1="54492" y1="92982" x2="54492" y2="92982"/>
                        <a14:foregroundMark x1="46875" y1="95906" x2="46875" y2="95906"/>
                        <a14:foregroundMark x1="35352" y1="98246" x2="35352" y2="98246"/>
                        <a14:foregroundMark x1="40039" y1="98246" x2="40039" y2="98246"/>
                        <a14:foregroundMark x1="42578" y1="7018" x2="42578" y2="7018"/>
                        <a14:foregroundMark x1="42578" y1="4678" x2="42578" y2="4678"/>
                        <a14:foregroundMark x1="39648" y1="16374" x2="39648" y2="1637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138" y="4522097"/>
            <a:ext cx="6387548" cy="213334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9ADD507-F4BD-472A-9FA2-F47035575E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897" y="-245442"/>
            <a:ext cx="1941835" cy="1941835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52AE786-97F1-4502-A1B5-528E299544A3}"/>
              </a:ext>
            </a:extLst>
          </p:cNvPr>
          <p:cNvSpPr txBox="1">
            <a:spLocks/>
          </p:cNvSpPr>
          <p:nvPr/>
        </p:nvSpPr>
        <p:spPr>
          <a:xfrm>
            <a:off x="863599" y="-416417"/>
            <a:ext cx="10464800" cy="48338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b="1" dirty="0">
                <a:solidFill>
                  <a:srgbClr val="FFFEFE"/>
                </a:solidFill>
              </a:rPr>
              <a:t>“</a:t>
            </a:r>
            <a:r>
              <a:rPr lang="pt-BR" b="1" dirty="0">
                <a:solidFill>
                  <a:schemeClr val="bg1"/>
                </a:solidFill>
              </a:rPr>
              <a:t>por meio do ato humano com o qual os cônjuges mutuamente se dão e recebem um ao out</a:t>
            </a:r>
          </a:p>
          <a:p>
            <a:pPr>
              <a:lnSpc>
                <a:spcPct val="120000"/>
              </a:lnSpc>
            </a:pPr>
            <a:r>
              <a:rPr lang="pt-BR" sz="4900" b="1" i="1" dirty="0">
                <a:solidFill>
                  <a:srgbClr val="004998"/>
                </a:solidFill>
              </a:rPr>
              <a:t>finalidade última</a:t>
            </a:r>
            <a:r>
              <a:rPr lang="pt-BR" sz="7300" b="1" dirty="0">
                <a:solidFill>
                  <a:srgbClr val="FFFEFE"/>
                </a:solidFill>
              </a:rPr>
              <a:t>” </a:t>
            </a:r>
            <a:endParaRPr lang="pt-BR" b="1" dirty="0">
              <a:solidFill>
                <a:srgbClr val="FFFEFE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0B74ADA-1DF6-465C-B06A-AB155CBA5441}"/>
              </a:ext>
            </a:extLst>
          </p:cNvPr>
          <p:cNvSpPr txBox="1"/>
          <p:nvPr/>
        </p:nvSpPr>
        <p:spPr>
          <a:xfrm>
            <a:off x="6096000" y="5878286"/>
            <a:ext cx="5994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solidFill>
                  <a:srgbClr val="FFFEFE"/>
                </a:solidFill>
              </a:rPr>
              <a:t>(</a:t>
            </a:r>
            <a:r>
              <a:rPr lang="pt-BR" sz="2400" i="1" dirty="0">
                <a:solidFill>
                  <a:srgbClr val="FFFEFE"/>
                </a:solidFill>
              </a:rPr>
              <a:t>Gaudium et spes, </a:t>
            </a:r>
            <a:r>
              <a:rPr lang="pt-BR" sz="2400" dirty="0">
                <a:solidFill>
                  <a:srgbClr val="FFFEFE"/>
                </a:solidFill>
              </a:rPr>
              <a:t>n. 48)</a:t>
            </a:r>
          </a:p>
          <a:p>
            <a:endParaRPr lang="pt-BR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EA6770E-4E24-441B-8093-2D76DAA919F8}"/>
              </a:ext>
            </a:extLst>
          </p:cNvPr>
          <p:cNvSpPr txBox="1">
            <a:spLocks/>
          </p:cNvSpPr>
          <p:nvPr/>
        </p:nvSpPr>
        <p:spPr>
          <a:xfrm>
            <a:off x="-629479" y="-73461"/>
            <a:ext cx="13450957" cy="34398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7200" b="1" dirty="0">
                <a:solidFill>
                  <a:srgbClr val="004998"/>
                </a:solidFill>
              </a:rPr>
              <a:t>Matrimônio →</a:t>
            </a:r>
            <a:r>
              <a:rPr lang="pt-BR" sz="7200" b="1" dirty="0">
                <a:solidFill>
                  <a:schemeClr val="bg1"/>
                </a:solidFill>
              </a:rPr>
              <a:t> </a:t>
            </a:r>
            <a:r>
              <a:rPr lang="pt-BR" sz="7200" b="1" dirty="0">
                <a:solidFill>
                  <a:srgbClr val="CCAE41"/>
                </a:solidFill>
              </a:rPr>
              <a:t>Glorificar a Deus</a:t>
            </a:r>
            <a:endParaRPr lang="pt-BR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80166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ADDF2FA1-3944-4E02-A1E9-315AECD38A3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8" b="98246" l="9961" r="89844">
                        <a14:foregroundMark x1="28320" y1="36842" x2="28320" y2="36842"/>
                        <a14:foregroundMark x1="74609" y1="69591" x2="74609" y2="69591"/>
                        <a14:foregroundMark x1="67773" y1="94152" x2="67773" y2="94152"/>
                        <a14:foregroundMark x1="23633" y1="62573" x2="23633" y2="62573"/>
                        <a14:foregroundMark x1="58008" y1="94152" x2="58008" y2="94152"/>
                        <a14:foregroundMark x1="49414" y1="95322" x2="49414" y2="95322"/>
                        <a14:foregroundMark x1="61523" y1="87719" x2="61523" y2="87719"/>
                        <a14:foregroundMark x1="64844" y1="89474" x2="64844" y2="89474"/>
                        <a14:foregroundMark x1="72852" y1="77193" x2="72852" y2="77193"/>
                        <a14:foregroundMark x1="54492" y1="92982" x2="54492" y2="92982"/>
                        <a14:foregroundMark x1="46875" y1="95906" x2="46875" y2="95906"/>
                        <a14:foregroundMark x1="35352" y1="98246" x2="35352" y2="98246"/>
                        <a14:foregroundMark x1="40039" y1="98246" x2="40039" y2="98246"/>
                        <a14:foregroundMark x1="42578" y1="7018" x2="42578" y2="7018"/>
                        <a14:foregroundMark x1="42578" y1="4678" x2="42578" y2="4678"/>
                        <a14:foregroundMark x1="39648" y1="16374" x2="39648" y2="1637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138" y="4522097"/>
            <a:ext cx="6387548" cy="2133341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13CB3D0A-1836-40F9-B35E-02EC90300F1D}"/>
              </a:ext>
            </a:extLst>
          </p:cNvPr>
          <p:cNvSpPr/>
          <p:nvPr/>
        </p:nvSpPr>
        <p:spPr>
          <a:xfrm>
            <a:off x="10363896" y="0"/>
            <a:ext cx="1828103" cy="6858000"/>
          </a:xfrm>
          <a:prstGeom prst="rect">
            <a:avLst/>
          </a:prstGeom>
          <a:solidFill>
            <a:srgbClr val="004998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69ADD507-F4BD-472A-9FA2-F47035575E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897" y="-245442"/>
            <a:ext cx="1941835" cy="1941835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D249EA6A-C7FF-4E96-AC45-33D83EC68D3E}"/>
              </a:ext>
            </a:extLst>
          </p:cNvPr>
          <p:cNvSpPr txBox="1">
            <a:spLocks/>
          </p:cNvSpPr>
          <p:nvPr/>
        </p:nvSpPr>
        <p:spPr>
          <a:xfrm>
            <a:off x="252922" y="820739"/>
            <a:ext cx="9997241" cy="62774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pt-BR" sz="4100" b="1" dirty="0">
                <a:solidFill>
                  <a:srgbClr val="004998"/>
                </a:solidFill>
              </a:rPr>
              <a:t>Amor conjugal = </a:t>
            </a:r>
            <a:r>
              <a:rPr lang="pt-BR" sz="4100" b="1" dirty="0">
                <a:solidFill>
                  <a:srgbClr val="CCAE41"/>
                </a:solidFill>
              </a:rPr>
              <a:t>testemunho evangelizador eficaz.</a:t>
            </a:r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pt-BR" sz="4100" b="1" dirty="0">
              <a:solidFill>
                <a:srgbClr val="CCAE41"/>
              </a:solidFill>
            </a:endParaRPr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pt-BR" sz="3300" b="1" dirty="0">
                <a:solidFill>
                  <a:srgbClr val="004998"/>
                </a:solidFill>
              </a:rPr>
              <a:t>“[...] para cumprir com perseverança os deveres desta vocação cristã, </a:t>
            </a:r>
            <a:r>
              <a:rPr lang="pt-BR" sz="3300" b="1" dirty="0" err="1">
                <a:solidFill>
                  <a:srgbClr val="004998"/>
                </a:solidFill>
              </a:rPr>
              <a:t>requere-se</a:t>
            </a:r>
            <a:r>
              <a:rPr lang="pt-BR" sz="3300" b="1" dirty="0">
                <a:solidFill>
                  <a:srgbClr val="004998"/>
                </a:solidFill>
              </a:rPr>
              <a:t> uma </a:t>
            </a:r>
            <a:r>
              <a:rPr lang="pt-BR" sz="3300" b="1" dirty="0">
                <a:solidFill>
                  <a:srgbClr val="CCAE41"/>
                </a:solidFill>
              </a:rPr>
              <a:t>virtude notável</a:t>
            </a:r>
            <a:r>
              <a:rPr lang="pt-BR" sz="3300" b="1" dirty="0">
                <a:solidFill>
                  <a:srgbClr val="004998"/>
                </a:solidFill>
              </a:rPr>
              <a:t>; por este motivo, </a:t>
            </a:r>
            <a:r>
              <a:rPr lang="pt-BR" sz="3300" b="1" dirty="0" err="1">
                <a:solidFill>
                  <a:srgbClr val="004998"/>
                </a:solidFill>
              </a:rPr>
              <a:t>hão-de</a:t>
            </a:r>
            <a:r>
              <a:rPr lang="pt-BR" sz="3300" b="1" dirty="0">
                <a:solidFill>
                  <a:srgbClr val="004998"/>
                </a:solidFill>
              </a:rPr>
              <a:t> os esposos, fortalecidos pela graça para levarem uma vida de santidade, </a:t>
            </a:r>
            <a:r>
              <a:rPr lang="pt-BR" sz="3300" b="1" dirty="0">
                <a:solidFill>
                  <a:srgbClr val="CCAE41"/>
                </a:solidFill>
              </a:rPr>
              <a:t>cultivar assiduamente </a:t>
            </a:r>
            <a:r>
              <a:rPr lang="pt-BR" sz="3300" b="1" dirty="0">
                <a:solidFill>
                  <a:srgbClr val="004998"/>
                </a:solidFill>
              </a:rPr>
              <a:t>e </a:t>
            </a:r>
            <a:r>
              <a:rPr lang="pt-BR" sz="3300" b="1" dirty="0">
                <a:solidFill>
                  <a:srgbClr val="CCAE41"/>
                </a:solidFill>
              </a:rPr>
              <a:t>impetrar com a oração</a:t>
            </a:r>
            <a:r>
              <a:rPr lang="pt-BR" sz="3300" b="1" dirty="0">
                <a:solidFill>
                  <a:srgbClr val="004998"/>
                </a:solidFill>
              </a:rPr>
              <a:t> a fortaleza do próprio amor, a magnanimidade e o espírito de sacrifício” (n. 49).</a:t>
            </a:r>
            <a:endParaRPr lang="pt-BR" sz="300" b="1" dirty="0">
              <a:solidFill>
                <a:srgbClr val="004998"/>
              </a:solidFill>
            </a:endParaRPr>
          </a:p>
          <a:p>
            <a:pPr marL="857250" indent="-857250" algn="l">
              <a:lnSpc>
                <a:spcPct val="120000"/>
              </a:lnSpc>
              <a:buFont typeface="Courier New" panose="02070309020205020404" pitchFamily="49" charset="0"/>
              <a:buChar char="o"/>
            </a:pPr>
            <a:endParaRPr lang="pt-BR" sz="2100" dirty="0">
              <a:solidFill>
                <a:srgbClr val="004998"/>
              </a:solidFill>
            </a:endParaRPr>
          </a:p>
          <a:p>
            <a:pPr algn="l"/>
            <a:endParaRPr lang="pt-BR" sz="3700" b="1" dirty="0">
              <a:solidFill>
                <a:srgbClr val="004998"/>
              </a:solidFill>
            </a:endParaRPr>
          </a:p>
          <a:p>
            <a:pPr marL="857250" indent="-857250" algn="l">
              <a:buFont typeface="Courier New" panose="02070309020205020404" pitchFamily="49" charset="0"/>
              <a:buChar char="o"/>
            </a:pPr>
            <a:endParaRPr lang="pt-BR" sz="3700" b="1" dirty="0">
              <a:solidFill>
                <a:srgbClr val="004998"/>
              </a:solidFill>
            </a:endParaRPr>
          </a:p>
          <a:p>
            <a:pPr marL="857250" indent="-857250" algn="l">
              <a:buFont typeface="Courier New" panose="02070309020205020404" pitchFamily="49" charset="0"/>
              <a:buChar char="o"/>
            </a:pPr>
            <a:endParaRPr lang="pt-BR" sz="3700" b="1" dirty="0">
              <a:solidFill>
                <a:srgbClr val="004998"/>
              </a:solidFill>
            </a:endParaRPr>
          </a:p>
          <a:p>
            <a:pPr marL="857250" indent="-857250" algn="l">
              <a:buFont typeface="Courier New" panose="02070309020205020404" pitchFamily="49" charset="0"/>
              <a:buChar char="o"/>
            </a:pPr>
            <a:endParaRPr lang="pt-BR" sz="3700" b="1" dirty="0">
              <a:solidFill>
                <a:srgbClr val="004998"/>
              </a:solidFill>
            </a:endParaRPr>
          </a:p>
          <a:p>
            <a:pPr algn="l"/>
            <a:r>
              <a:rPr lang="pt-BR" b="1" dirty="0">
                <a:solidFill>
                  <a:srgbClr val="004998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6037690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9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ADDF2FA1-3944-4E02-A1E9-315AECD38A3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8" b="98246" l="9961" r="89844">
                        <a14:foregroundMark x1="28320" y1="36842" x2="28320" y2="36842"/>
                        <a14:foregroundMark x1="74609" y1="69591" x2="74609" y2="69591"/>
                        <a14:foregroundMark x1="67773" y1="94152" x2="67773" y2="94152"/>
                        <a14:foregroundMark x1="23633" y1="62573" x2="23633" y2="62573"/>
                        <a14:foregroundMark x1="58008" y1="94152" x2="58008" y2="94152"/>
                        <a14:foregroundMark x1="49414" y1="95322" x2="49414" y2="95322"/>
                        <a14:foregroundMark x1="61523" y1="87719" x2="61523" y2="87719"/>
                        <a14:foregroundMark x1="64844" y1="89474" x2="64844" y2="89474"/>
                        <a14:foregroundMark x1="72852" y1="77193" x2="72852" y2="77193"/>
                        <a14:foregroundMark x1="54492" y1="92982" x2="54492" y2="92982"/>
                        <a14:foregroundMark x1="46875" y1="95906" x2="46875" y2="95906"/>
                        <a14:foregroundMark x1="35352" y1="98246" x2="35352" y2="98246"/>
                        <a14:foregroundMark x1="40039" y1="98246" x2="40039" y2="98246"/>
                        <a14:foregroundMark x1="42578" y1="7018" x2="42578" y2="7018"/>
                        <a14:foregroundMark x1="42578" y1="4678" x2="42578" y2="4678"/>
                        <a14:foregroundMark x1="39648" y1="16374" x2="39648" y2="1637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138" y="4522097"/>
            <a:ext cx="6387548" cy="213334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9ADD507-F4BD-472A-9FA2-F47035575E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897" y="-245442"/>
            <a:ext cx="1941835" cy="1941835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52AE786-97F1-4502-A1B5-528E299544A3}"/>
              </a:ext>
            </a:extLst>
          </p:cNvPr>
          <p:cNvSpPr txBox="1">
            <a:spLocks/>
          </p:cNvSpPr>
          <p:nvPr/>
        </p:nvSpPr>
        <p:spPr>
          <a:xfrm>
            <a:off x="1174814" y="202562"/>
            <a:ext cx="10464800" cy="64143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pt-BR" b="1" dirty="0">
              <a:solidFill>
                <a:srgbClr val="FFFEFE"/>
              </a:solidFill>
            </a:endParaRPr>
          </a:p>
          <a:p>
            <a:pPr>
              <a:lnSpc>
                <a:spcPct val="120000"/>
              </a:lnSpc>
            </a:pPr>
            <a:endParaRPr lang="pt-BR" b="1" dirty="0">
              <a:solidFill>
                <a:srgbClr val="FFFEFE"/>
              </a:solidFill>
            </a:endParaRPr>
          </a:p>
          <a:p>
            <a:pPr>
              <a:lnSpc>
                <a:spcPct val="120000"/>
              </a:lnSpc>
            </a:pPr>
            <a:r>
              <a:rPr lang="pt-BR" b="1" dirty="0">
                <a:solidFill>
                  <a:srgbClr val="FFFEFE"/>
                </a:solidFill>
              </a:rPr>
              <a:t>Matrimônio como</a:t>
            </a:r>
          </a:p>
          <a:p>
            <a:pPr>
              <a:lnSpc>
                <a:spcPct val="120000"/>
              </a:lnSpc>
            </a:pPr>
            <a:endParaRPr lang="pt-BR" b="1" dirty="0">
              <a:solidFill>
                <a:srgbClr val="FFFEFE"/>
              </a:solidFill>
            </a:endParaRPr>
          </a:p>
          <a:p>
            <a:pPr>
              <a:lnSpc>
                <a:spcPct val="120000"/>
              </a:lnSpc>
            </a:pPr>
            <a:r>
              <a:rPr lang="pt-BR" b="1" dirty="0">
                <a:solidFill>
                  <a:srgbClr val="CCAE41"/>
                </a:solidFill>
              </a:rPr>
              <a:t>Dom</a:t>
            </a:r>
            <a:r>
              <a:rPr lang="pt-BR" b="1" dirty="0">
                <a:solidFill>
                  <a:srgbClr val="FFFEFE"/>
                </a:solidFill>
              </a:rPr>
              <a:t> → exige </a:t>
            </a:r>
            <a:r>
              <a:rPr lang="pt-BR" b="1" i="1" dirty="0">
                <a:solidFill>
                  <a:srgbClr val="CCAE41"/>
                </a:solidFill>
              </a:rPr>
              <a:t>graça</a:t>
            </a:r>
            <a:r>
              <a:rPr lang="pt-BR" b="1" dirty="0">
                <a:solidFill>
                  <a:srgbClr val="FFFEFE"/>
                </a:solidFill>
              </a:rPr>
              <a:t> para a Virtude</a:t>
            </a:r>
          </a:p>
          <a:p>
            <a:pPr>
              <a:lnSpc>
                <a:spcPct val="120000"/>
              </a:lnSpc>
            </a:pPr>
            <a:endParaRPr lang="pt-BR" b="1" dirty="0">
              <a:solidFill>
                <a:srgbClr val="CCAE41"/>
              </a:solidFill>
            </a:endParaRPr>
          </a:p>
          <a:p>
            <a:pPr>
              <a:lnSpc>
                <a:spcPct val="120000"/>
              </a:lnSpc>
            </a:pPr>
            <a:r>
              <a:rPr lang="pt-BR" b="1" dirty="0">
                <a:solidFill>
                  <a:srgbClr val="CCAE41"/>
                </a:solidFill>
              </a:rPr>
              <a:t>Ministério</a:t>
            </a:r>
            <a:r>
              <a:rPr lang="pt-BR" b="1" dirty="0">
                <a:solidFill>
                  <a:srgbClr val="FFFEFE"/>
                </a:solidFill>
              </a:rPr>
              <a:t> → exige </a:t>
            </a:r>
            <a:r>
              <a:rPr lang="pt-BR" b="1" i="1" dirty="0">
                <a:solidFill>
                  <a:srgbClr val="CCAE41"/>
                </a:solidFill>
              </a:rPr>
              <a:t>formação</a:t>
            </a:r>
          </a:p>
          <a:p>
            <a:pPr>
              <a:lnSpc>
                <a:spcPct val="120000"/>
              </a:lnSpc>
            </a:pPr>
            <a:endParaRPr lang="pt-BR" b="1" dirty="0">
              <a:solidFill>
                <a:srgbClr val="FFFEFE"/>
              </a:solidFill>
            </a:endParaRPr>
          </a:p>
          <a:p>
            <a:pPr>
              <a:lnSpc>
                <a:spcPct val="120000"/>
              </a:lnSpc>
            </a:pPr>
            <a:endParaRPr lang="pt-BR" b="1" dirty="0">
              <a:solidFill>
                <a:srgbClr val="FFFE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73628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69ADD507-F4BD-472A-9FA2-F47035575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897" y="-245442"/>
            <a:ext cx="1941835" cy="1941835"/>
          </a:xfrm>
          <a:prstGeom prst="rect">
            <a:avLst/>
          </a:prstGeom>
        </p:spPr>
      </p:pic>
      <p:pic>
        <p:nvPicPr>
          <p:cNvPr id="3" name="Mídia Online 2" title="Por las familias – El Video del Papa 06 – Junio 2022">
            <a:hlinkClick r:id="" action="ppaction://media"/>
            <a:extLst>
              <a:ext uri="{FF2B5EF4-FFF2-40B4-BE49-F238E27FC236}">
                <a16:creationId xmlns:a16="http://schemas.microsoft.com/office/drawing/2014/main" id="{D592D565-C9AF-40B4-96CF-3E1CA069240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345800" y="757012"/>
            <a:ext cx="9500400" cy="5343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DDF2FA1-3944-4E02-A1E9-315AECD38A3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78" b="98246" l="9961" r="89844">
                        <a14:foregroundMark x1="28320" y1="36842" x2="28320" y2="36842"/>
                        <a14:foregroundMark x1="74609" y1="69591" x2="74609" y2="69591"/>
                        <a14:foregroundMark x1="67773" y1="94152" x2="67773" y2="94152"/>
                        <a14:foregroundMark x1="23633" y1="62573" x2="23633" y2="62573"/>
                        <a14:foregroundMark x1="58008" y1="94152" x2="58008" y2="94152"/>
                        <a14:foregroundMark x1="49414" y1="95322" x2="49414" y2="95322"/>
                        <a14:foregroundMark x1="61523" y1="87719" x2="61523" y2="87719"/>
                        <a14:foregroundMark x1="64844" y1="89474" x2="64844" y2="89474"/>
                        <a14:foregroundMark x1="72852" y1="77193" x2="72852" y2="77193"/>
                        <a14:foregroundMark x1="54492" y1="92982" x2="54492" y2="92982"/>
                        <a14:foregroundMark x1="46875" y1="95906" x2="46875" y2="95906"/>
                        <a14:foregroundMark x1="35352" y1="98246" x2="35352" y2="98246"/>
                        <a14:foregroundMark x1="40039" y1="98246" x2="40039" y2="98246"/>
                        <a14:foregroundMark x1="42578" y1="7018" x2="42578" y2="7018"/>
                        <a14:foregroundMark x1="42578" y1="4678" x2="42578" y2="4678"/>
                        <a14:foregroundMark x1="39648" y1="16374" x2="39648" y2="1637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3000" y="5130811"/>
            <a:ext cx="4377600" cy="14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8485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ADDF2FA1-3944-4E02-A1E9-315AECD38A3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8" b="98246" l="9961" r="89844">
                        <a14:foregroundMark x1="28320" y1="36842" x2="28320" y2="36842"/>
                        <a14:foregroundMark x1="74609" y1="69591" x2="74609" y2="69591"/>
                        <a14:foregroundMark x1="67773" y1="94152" x2="67773" y2="94152"/>
                        <a14:foregroundMark x1="23633" y1="62573" x2="23633" y2="62573"/>
                        <a14:foregroundMark x1="58008" y1="94152" x2="58008" y2="94152"/>
                        <a14:foregroundMark x1="49414" y1="95322" x2="49414" y2="95322"/>
                        <a14:foregroundMark x1="61523" y1="87719" x2="61523" y2="87719"/>
                        <a14:foregroundMark x1="64844" y1="89474" x2="64844" y2="89474"/>
                        <a14:foregroundMark x1="72852" y1="77193" x2="72852" y2="77193"/>
                        <a14:foregroundMark x1="54492" y1="92982" x2="54492" y2="92982"/>
                        <a14:foregroundMark x1="46875" y1="95906" x2="46875" y2="95906"/>
                        <a14:foregroundMark x1="35352" y1="98246" x2="35352" y2="98246"/>
                        <a14:foregroundMark x1="40039" y1="98246" x2="40039" y2="98246"/>
                        <a14:foregroundMark x1="42578" y1="7018" x2="42578" y2="7018"/>
                        <a14:foregroundMark x1="42578" y1="4678" x2="42578" y2="4678"/>
                        <a14:foregroundMark x1="39648" y1="16374" x2="39648" y2="1637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138" y="4522097"/>
            <a:ext cx="6387548" cy="2133341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13CB3D0A-1836-40F9-B35E-02EC90300F1D}"/>
              </a:ext>
            </a:extLst>
          </p:cNvPr>
          <p:cNvSpPr/>
          <p:nvPr/>
        </p:nvSpPr>
        <p:spPr>
          <a:xfrm>
            <a:off x="10363896" y="0"/>
            <a:ext cx="1828103" cy="6858000"/>
          </a:xfrm>
          <a:prstGeom prst="rect">
            <a:avLst/>
          </a:prstGeom>
          <a:solidFill>
            <a:srgbClr val="004998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69ADD507-F4BD-472A-9FA2-F47035575E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897" y="-245442"/>
            <a:ext cx="1941835" cy="1941835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52AE786-97F1-4502-A1B5-528E299544A3}"/>
              </a:ext>
            </a:extLst>
          </p:cNvPr>
          <p:cNvSpPr txBox="1">
            <a:spLocks/>
          </p:cNvSpPr>
          <p:nvPr/>
        </p:nvSpPr>
        <p:spPr>
          <a:xfrm>
            <a:off x="252922" y="0"/>
            <a:ext cx="9997241" cy="11652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b="1" dirty="0">
                <a:solidFill>
                  <a:srgbClr val="CCAE41"/>
                </a:solidFill>
              </a:rPr>
              <a:t>Fecundidade</a:t>
            </a:r>
            <a:r>
              <a:rPr lang="pt-BR" b="1" dirty="0">
                <a:solidFill>
                  <a:srgbClr val="004998"/>
                </a:solidFill>
              </a:rPr>
              <a:t> e respeito pela vida</a:t>
            </a:r>
            <a:endParaRPr lang="pt-BR" b="1" dirty="0">
              <a:solidFill>
                <a:srgbClr val="CCAE41"/>
              </a:solidFill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D249EA6A-C7FF-4E96-AC45-33D83EC68D3E}"/>
              </a:ext>
            </a:extLst>
          </p:cNvPr>
          <p:cNvSpPr txBox="1">
            <a:spLocks/>
          </p:cNvSpPr>
          <p:nvPr/>
        </p:nvSpPr>
        <p:spPr>
          <a:xfrm>
            <a:off x="252922" y="1696393"/>
            <a:ext cx="9645821" cy="62774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pt-BR" sz="3700" b="1" dirty="0">
                <a:solidFill>
                  <a:srgbClr val="004998"/>
                </a:solidFill>
              </a:rPr>
              <a:t>Gerar filhos e educá-los: </a:t>
            </a:r>
            <a:r>
              <a:rPr lang="pt-BR" sz="3700" b="1" dirty="0">
                <a:solidFill>
                  <a:srgbClr val="CCAE41"/>
                </a:solidFill>
              </a:rPr>
              <a:t>bem do matrimônio.</a:t>
            </a:r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pt-BR" sz="3700" b="1" dirty="0">
              <a:solidFill>
                <a:srgbClr val="CCAE41"/>
              </a:solidFill>
            </a:endParaRPr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pt-BR" sz="3700" b="1" dirty="0">
                <a:solidFill>
                  <a:srgbClr val="004998"/>
                </a:solidFill>
              </a:rPr>
              <a:t>Finalidade divina do matrimônio que o coloca em estreita cooperação com a </a:t>
            </a:r>
            <a:r>
              <a:rPr lang="pt-BR" sz="3700" b="1" dirty="0">
                <a:solidFill>
                  <a:srgbClr val="CCAE41"/>
                </a:solidFill>
              </a:rPr>
              <a:t>ação criadora de Deus </a:t>
            </a:r>
            <a:r>
              <a:rPr lang="pt-BR" sz="3700" b="1" dirty="0">
                <a:solidFill>
                  <a:srgbClr val="004998"/>
                </a:solidFill>
              </a:rPr>
              <a:t>(n. 50).</a:t>
            </a:r>
            <a:endParaRPr lang="pt-BR" sz="3700" b="1" dirty="0">
              <a:solidFill>
                <a:srgbClr val="CCAE41"/>
              </a:solidFill>
            </a:endParaRPr>
          </a:p>
          <a:p>
            <a:pPr algn="just">
              <a:lnSpc>
                <a:spcPct val="120000"/>
              </a:lnSpc>
            </a:pPr>
            <a:endParaRPr lang="pt-BR" sz="3300" dirty="0">
              <a:solidFill>
                <a:srgbClr val="004998"/>
              </a:solidFill>
            </a:endParaRPr>
          </a:p>
          <a:p>
            <a:pPr marL="857250" indent="-857250" algn="l">
              <a:lnSpc>
                <a:spcPct val="120000"/>
              </a:lnSpc>
              <a:buFont typeface="Courier New" panose="02070309020205020404" pitchFamily="49" charset="0"/>
              <a:buChar char="o"/>
            </a:pPr>
            <a:endParaRPr lang="pt-BR" sz="3300" dirty="0">
              <a:solidFill>
                <a:srgbClr val="004998"/>
              </a:solidFill>
            </a:endParaRPr>
          </a:p>
          <a:p>
            <a:pPr algn="l"/>
            <a:endParaRPr lang="pt-BR" sz="3700" b="1" dirty="0">
              <a:solidFill>
                <a:srgbClr val="004998"/>
              </a:solidFill>
            </a:endParaRPr>
          </a:p>
          <a:p>
            <a:pPr marL="857250" indent="-857250" algn="l">
              <a:buFont typeface="Courier New" panose="02070309020205020404" pitchFamily="49" charset="0"/>
              <a:buChar char="o"/>
            </a:pPr>
            <a:endParaRPr lang="pt-BR" sz="3700" b="1" dirty="0">
              <a:solidFill>
                <a:srgbClr val="004998"/>
              </a:solidFill>
            </a:endParaRPr>
          </a:p>
          <a:p>
            <a:pPr marL="857250" indent="-857250" algn="l">
              <a:buFont typeface="Courier New" panose="02070309020205020404" pitchFamily="49" charset="0"/>
              <a:buChar char="o"/>
            </a:pPr>
            <a:endParaRPr lang="pt-BR" sz="3700" b="1" dirty="0">
              <a:solidFill>
                <a:srgbClr val="004998"/>
              </a:solidFill>
            </a:endParaRPr>
          </a:p>
          <a:p>
            <a:pPr marL="857250" indent="-857250" algn="l">
              <a:buFont typeface="Courier New" panose="02070309020205020404" pitchFamily="49" charset="0"/>
              <a:buChar char="o"/>
            </a:pPr>
            <a:endParaRPr lang="pt-BR" sz="3700" b="1" dirty="0">
              <a:solidFill>
                <a:srgbClr val="004998"/>
              </a:solidFill>
            </a:endParaRPr>
          </a:p>
          <a:p>
            <a:pPr algn="l"/>
            <a:r>
              <a:rPr lang="pt-BR" b="1" dirty="0">
                <a:solidFill>
                  <a:srgbClr val="004998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918591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9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ADDF2FA1-3944-4E02-A1E9-315AECD38A3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8" b="98246" l="9961" r="89844">
                        <a14:foregroundMark x1="28320" y1="36842" x2="28320" y2="36842"/>
                        <a14:foregroundMark x1="74609" y1="69591" x2="74609" y2="69591"/>
                        <a14:foregroundMark x1="67773" y1="94152" x2="67773" y2="94152"/>
                        <a14:foregroundMark x1="23633" y1="62573" x2="23633" y2="62573"/>
                        <a14:foregroundMark x1="58008" y1="94152" x2="58008" y2="94152"/>
                        <a14:foregroundMark x1="49414" y1="95322" x2="49414" y2="95322"/>
                        <a14:foregroundMark x1="61523" y1="87719" x2="61523" y2="87719"/>
                        <a14:foregroundMark x1="64844" y1="89474" x2="64844" y2="89474"/>
                        <a14:foregroundMark x1="72852" y1="77193" x2="72852" y2="77193"/>
                        <a14:foregroundMark x1="54492" y1="92982" x2="54492" y2="92982"/>
                        <a14:foregroundMark x1="46875" y1="95906" x2="46875" y2="95906"/>
                        <a14:foregroundMark x1="35352" y1="98246" x2="35352" y2="98246"/>
                        <a14:foregroundMark x1="40039" y1="98246" x2="40039" y2="98246"/>
                        <a14:foregroundMark x1="42578" y1="7018" x2="42578" y2="7018"/>
                        <a14:foregroundMark x1="42578" y1="4678" x2="42578" y2="4678"/>
                        <a14:foregroundMark x1="39648" y1="16374" x2="39648" y2="1637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138" y="4522097"/>
            <a:ext cx="6387548" cy="213334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9ADD507-F4BD-472A-9FA2-F47035575E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897" y="-245442"/>
            <a:ext cx="1941835" cy="1941835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52AE786-97F1-4502-A1B5-528E299544A3}"/>
              </a:ext>
            </a:extLst>
          </p:cNvPr>
          <p:cNvSpPr txBox="1">
            <a:spLocks/>
          </p:cNvSpPr>
          <p:nvPr/>
        </p:nvSpPr>
        <p:spPr>
          <a:xfrm>
            <a:off x="1037654" y="-597538"/>
            <a:ext cx="10464800" cy="64143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dirty="0">
                <a:solidFill>
                  <a:schemeClr val="bg1"/>
                </a:solidFill>
              </a:rPr>
              <a:t>“</a:t>
            </a:r>
            <a:r>
              <a:rPr lang="pt-BR" b="1" dirty="0">
                <a:solidFill>
                  <a:schemeClr val="bg1"/>
                </a:solidFill>
              </a:rPr>
              <a:t>No entanto, o matrimônio </a:t>
            </a:r>
            <a:r>
              <a:rPr lang="pt-BR" b="1" dirty="0">
                <a:solidFill>
                  <a:srgbClr val="CCAE41"/>
                </a:solidFill>
              </a:rPr>
              <a:t>não foi instituído só em ordem</a:t>
            </a:r>
            <a:r>
              <a:rPr lang="pt-BR" b="1" dirty="0">
                <a:solidFill>
                  <a:schemeClr val="bg1"/>
                </a:solidFill>
              </a:rPr>
              <a:t> à procriação da prole”.</a:t>
            </a:r>
          </a:p>
          <a:p>
            <a:pPr>
              <a:lnSpc>
                <a:spcPct val="120000"/>
              </a:lnSpc>
            </a:pPr>
            <a:endParaRPr lang="pt-BR" b="1" dirty="0">
              <a:solidFill>
                <a:srgbClr val="FFFEFE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D24C412-175B-4920-9181-95D4937E99E1}"/>
              </a:ext>
            </a:extLst>
          </p:cNvPr>
          <p:cNvSpPr txBox="1"/>
          <p:nvPr/>
        </p:nvSpPr>
        <p:spPr>
          <a:xfrm>
            <a:off x="6096000" y="5878286"/>
            <a:ext cx="599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dirty="0">
                <a:solidFill>
                  <a:srgbClr val="FFFEFE"/>
                </a:solidFill>
              </a:rPr>
              <a:t>(</a:t>
            </a:r>
            <a:r>
              <a:rPr lang="pt-BR" sz="3200" i="1" dirty="0">
                <a:solidFill>
                  <a:srgbClr val="FFFEFE"/>
                </a:solidFill>
              </a:rPr>
              <a:t>Gaudium et spes, </a:t>
            </a:r>
            <a:r>
              <a:rPr lang="pt-BR" sz="3200" dirty="0">
                <a:solidFill>
                  <a:srgbClr val="FFFEFE"/>
                </a:solidFill>
              </a:rPr>
              <a:t>n. 50)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5716070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ADDF2FA1-3944-4E02-A1E9-315AECD38A3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8" b="98246" l="9961" r="89844">
                        <a14:foregroundMark x1="28320" y1="36842" x2="28320" y2="36842"/>
                        <a14:foregroundMark x1="74609" y1="69591" x2="74609" y2="69591"/>
                        <a14:foregroundMark x1="67773" y1="94152" x2="67773" y2="94152"/>
                        <a14:foregroundMark x1="23633" y1="62573" x2="23633" y2="62573"/>
                        <a14:foregroundMark x1="58008" y1="94152" x2="58008" y2="94152"/>
                        <a14:foregroundMark x1="49414" y1="95322" x2="49414" y2="95322"/>
                        <a14:foregroundMark x1="61523" y1="87719" x2="61523" y2="87719"/>
                        <a14:foregroundMark x1="64844" y1="89474" x2="64844" y2="89474"/>
                        <a14:foregroundMark x1="72852" y1="77193" x2="72852" y2="77193"/>
                        <a14:foregroundMark x1="54492" y1="92982" x2="54492" y2="92982"/>
                        <a14:foregroundMark x1="46875" y1="95906" x2="46875" y2="95906"/>
                        <a14:foregroundMark x1="35352" y1="98246" x2="35352" y2="98246"/>
                        <a14:foregroundMark x1="40039" y1="98246" x2="40039" y2="98246"/>
                        <a14:foregroundMark x1="42578" y1="7018" x2="42578" y2="7018"/>
                        <a14:foregroundMark x1="42578" y1="4678" x2="42578" y2="4678"/>
                        <a14:foregroundMark x1="39648" y1="16374" x2="39648" y2="1637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138" y="4522097"/>
            <a:ext cx="6387548" cy="2133341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13CB3D0A-1836-40F9-B35E-02EC90300F1D}"/>
              </a:ext>
            </a:extLst>
          </p:cNvPr>
          <p:cNvSpPr/>
          <p:nvPr/>
        </p:nvSpPr>
        <p:spPr>
          <a:xfrm>
            <a:off x="10363896" y="0"/>
            <a:ext cx="1828103" cy="6858000"/>
          </a:xfrm>
          <a:prstGeom prst="rect">
            <a:avLst/>
          </a:prstGeom>
          <a:solidFill>
            <a:srgbClr val="004998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69ADD507-F4BD-472A-9FA2-F47035575E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897" y="-245442"/>
            <a:ext cx="1941835" cy="1941835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D249EA6A-C7FF-4E96-AC45-33D83EC68D3E}"/>
              </a:ext>
            </a:extLst>
          </p:cNvPr>
          <p:cNvSpPr txBox="1">
            <a:spLocks/>
          </p:cNvSpPr>
          <p:nvPr/>
        </p:nvSpPr>
        <p:spPr>
          <a:xfrm>
            <a:off x="252922" y="841830"/>
            <a:ext cx="9863536" cy="601617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0" indent="-857250" algn="l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pt-BR" sz="3700" b="1" dirty="0">
                <a:solidFill>
                  <a:srgbClr val="004998"/>
                </a:solidFill>
              </a:rPr>
              <a:t>A vida matrimonial e o dom de transmitir a vida </a:t>
            </a:r>
            <a:r>
              <a:rPr lang="pt-BR" sz="3700" b="1" dirty="0">
                <a:solidFill>
                  <a:srgbClr val="CCAE41"/>
                </a:solidFill>
              </a:rPr>
              <a:t>não se limitam a este mundo.</a:t>
            </a:r>
          </a:p>
          <a:p>
            <a:pPr marL="857250" indent="-857250" algn="l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pt-BR" sz="3700" b="1" dirty="0">
                <a:solidFill>
                  <a:srgbClr val="004998"/>
                </a:solidFill>
              </a:rPr>
              <a:t>Matrimônio se relaciona com o destino eterno do homem. É um </a:t>
            </a:r>
            <a:r>
              <a:rPr lang="pt-BR" sz="3700" b="1" dirty="0">
                <a:solidFill>
                  <a:srgbClr val="CCAE41"/>
                </a:solidFill>
              </a:rPr>
              <a:t>expressão de eternidade já na vida cotidiana.</a:t>
            </a:r>
            <a:r>
              <a:rPr lang="pt-BR" sz="3700" b="1" dirty="0">
                <a:solidFill>
                  <a:srgbClr val="004998"/>
                </a:solidFill>
              </a:rPr>
              <a:t> (n. 51)</a:t>
            </a:r>
          </a:p>
          <a:p>
            <a:pPr algn="l"/>
            <a:endParaRPr lang="pt-BR" sz="3700" b="1" dirty="0">
              <a:solidFill>
                <a:srgbClr val="004998"/>
              </a:solidFill>
            </a:endParaRPr>
          </a:p>
          <a:p>
            <a:pPr marL="857250" indent="-857250" algn="l">
              <a:buFont typeface="Courier New" panose="02070309020205020404" pitchFamily="49" charset="0"/>
              <a:buChar char="o"/>
            </a:pPr>
            <a:endParaRPr lang="pt-BR" sz="3700" b="1" dirty="0">
              <a:solidFill>
                <a:srgbClr val="004998"/>
              </a:solidFill>
            </a:endParaRPr>
          </a:p>
          <a:p>
            <a:pPr marL="857250" indent="-857250" algn="l">
              <a:buFont typeface="Courier New" panose="02070309020205020404" pitchFamily="49" charset="0"/>
              <a:buChar char="o"/>
            </a:pPr>
            <a:endParaRPr lang="pt-BR" sz="3700" b="1" dirty="0">
              <a:solidFill>
                <a:srgbClr val="004998"/>
              </a:solidFill>
            </a:endParaRPr>
          </a:p>
          <a:p>
            <a:pPr marL="857250" indent="-857250" algn="l">
              <a:buFont typeface="Courier New" panose="02070309020205020404" pitchFamily="49" charset="0"/>
              <a:buChar char="o"/>
            </a:pPr>
            <a:endParaRPr lang="pt-BR" sz="3700" b="1" dirty="0">
              <a:solidFill>
                <a:srgbClr val="004998"/>
              </a:solidFill>
            </a:endParaRPr>
          </a:p>
          <a:p>
            <a:pPr algn="l"/>
            <a:r>
              <a:rPr lang="pt-BR" b="1" dirty="0">
                <a:solidFill>
                  <a:srgbClr val="004998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7588256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9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ADDF2FA1-3944-4E02-A1E9-315AECD38A3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8" b="98246" l="9961" r="89844">
                        <a14:foregroundMark x1="28320" y1="36842" x2="28320" y2="36842"/>
                        <a14:foregroundMark x1="74609" y1="69591" x2="74609" y2="69591"/>
                        <a14:foregroundMark x1="67773" y1="94152" x2="67773" y2="94152"/>
                        <a14:foregroundMark x1="23633" y1="62573" x2="23633" y2="62573"/>
                        <a14:foregroundMark x1="58008" y1="94152" x2="58008" y2="94152"/>
                        <a14:foregroundMark x1="49414" y1="95322" x2="49414" y2="95322"/>
                        <a14:foregroundMark x1="61523" y1="87719" x2="61523" y2="87719"/>
                        <a14:foregroundMark x1="64844" y1="89474" x2="64844" y2="89474"/>
                        <a14:foregroundMark x1="72852" y1="77193" x2="72852" y2="77193"/>
                        <a14:foregroundMark x1="54492" y1="92982" x2="54492" y2="92982"/>
                        <a14:foregroundMark x1="46875" y1="95906" x2="46875" y2="95906"/>
                        <a14:foregroundMark x1="35352" y1="98246" x2="35352" y2="98246"/>
                        <a14:foregroundMark x1="40039" y1="98246" x2="40039" y2="98246"/>
                        <a14:foregroundMark x1="42578" y1="7018" x2="42578" y2="7018"/>
                        <a14:foregroundMark x1="42578" y1="4678" x2="42578" y2="4678"/>
                        <a14:foregroundMark x1="39648" y1="16374" x2="39648" y2="1637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138" y="4522097"/>
            <a:ext cx="6387548" cy="213334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9ADD507-F4BD-472A-9FA2-F47035575E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897" y="-245442"/>
            <a:ext cx="1941835" cy="1941835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52AE786-97F1-4502-A1B5-528E299544A3}"/>
              </a:ext>
            </a:extLst>
          </p:cNvPr>
          <p:cNvSpPr txBox="1">
            <a:spLocks/>
          </p:cNvSpPr>
          <p:nvPr/>
        </p:nvSpPr>
        <p:spPr>
          <a:xfrm>
            <a:off x="1103085" y="831491"/>
            <a:ext cx="10464800" cy="42049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b="1" dirty="0">
                <a:solidFill>
                  <a:schemeClr val="bg1"/>
                </a:solidFill>
              </a:rPr>
              <a:t>“A família é como que uma </a:t>
            </a:r>
            <a:r>
              <a:rPr lang="pt-BR" b="1" dirty="0">
                <a:solidFill>
                  <a:srgbClr val="CCAE41"/>
                </a:solidFill>
              </a:rPr>
              <a:t>escola de valorização humana</a:t>
            </a:r>
            <a:r>
              <a:rPr lang="pt-BR" b="1" dirty="0">
                <a:solidFill>
                  <a:schemeClr val="bg1"/>
                </a:solidFill>
              </a:rPr>
              <a:t>. Para que esteja em condições de alcançar a plenitude da sua vida e missão, exige, porém, a benévola comunhão de almas e o comum acordo dos esposos, e a diligente cooperação dos pais na educação dos filhos.”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97D6197-A0F4-47DA-A0DE-19CA9C1EBBC2}"/>
              </a:ext>
            </a:extLst>
          </p:cNvPr>
          <p:cNvSpPr txBox="1"/>
          <p:nvPr/>
        </p:nvSpPr>
        <p:spPr>
          <a:xfrm>
            <a:off x="6096000" y="5878286"/>
            <a:ext cx="599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dirty="0">
                <a:solidFill>
                  <a:srgbClr val="FFFEFE"/>
                </a:solidFill>
              </a:rPr>
              <a:t>(</a:t>
            </a:r>
            <a:r>
              <a:rPr lang="pt-BR" sz="3200" i="1" dirty="0">
                <a:solidFill>
                  <a:srgbClr val="FFFEFE"/>
                </a:solidFill>
              </a:rPr>
              <a:t>Gaudium et spes, </a:t>
            </a:r>
            <a:r>
              <a:rPr lang="pt-BR" sz="3200" dirty="0">
                <a:solidFill>
                  <a:srgbClr val="FFFEFE"/>
                </a:solidFill>
              </a:rPr>
              <a:t>n. 52)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1655174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A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69ADD507-F4BD-472A-9FA2-F47035575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897" y="-245442"/>
            <a:ext cx="1941835" cy="1941835"/>
          </a:xfrm>
          <a:prstGeom prst="rect">
            <a:avLst/>
          </a:prstGeom>
        </p:spPr>
      </p:pic>
      <p:pic>
        <p:nvPicPr>
          <p:cNvPr id="2" name="Mídia Online 1" title="Familias, laboratorio de humanización  – El Video del Papa 8 – Agosto 2019">
            <a:hlinkClick r:id="" action="ppaction://media"/>
            <a:extLst>
              <a:ext uri="{FF2B5EF4-FFF2-40B4-BE49-F238E27FC236}">
                <a16:creationId xmlns:a16="http://schemas.microsoft.com/office/drawing/2014/main" id="{5265A388-1CF5-430D-91CB-80D6A3C1E02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345800" y="757012"/>
            <a:ext cx="9500400" cy="5343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DDF2FA1-3944-4E02-A1E9-315AECD38A3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78" b="98246" l="9961" r="89844">
                        <a14:foregroundMark x1="28320" y1="36842" x2="28320" y2="36842"/>
                        <a14:foregroundMark x1="74609" y1="69591" x2="74609" y2="69591"/>
                        <a14:foregroundMark x1="67773" y1="94152" x2="67773" y2="94152"/>
                        <a14:foregroundMark x1="23633" y1="62573" x2="23633" y2="62573"/>
                        <a14:foregroundMark x1="58008" y1="94152" x2="58008" y2="94152"/>
                        <a14:foregroundMark x1="49414" y1="95322" x2="49414" y2="95322"/>
                        <a14:foregroundMark x1="61523" y1="87719" x2="61523" y2="87719"/>
                        <a14:foregroundMark x1="64844" y1="89474" x2="64844" y2="89474"/>
                        <a14:foregroundMark x1="72852" y1="77193" x2="72852" y2="77193"/>
                        <a14:foregroundMark x1="54492" y1="92982" x2="54492" y2="92982"/>
                        <a14:foregroundMark x1="46875" y1="95906" x2="46875" y2="95906"/>
                        <a14:foregroundMark x1="35352" y1="98246" x2="35352" y2="98246"/>
                        <a14:foregroundMark x1="40039" y1="98246" x2="40039" y2="98246"/>
                        <a14:foregroundMark x1="42578" y1="7018" x2="42578" y2="7018"/>
                        <a14:foregroundMark x1="42578" y1="4678" x2="42578" y2="4678"/>
                        <a14:foregroundMark x1="39648" y1="16374" x2="39648" y2="1637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3000" y="5130811"/>
            <a:ext cx="4377600" cy="14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187038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ADDF2FA1-3944-4E02-A1E9-315AECD38A3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8" b="98246" l="9961" r="89844">
                        <a14:foregroundMark x1="28320" y1="36842" x2="28320" y2="36842"/>
                        <a14:foregroundMark x1="74609" y1="69591" x2="74609" y2="69591"/>
                        <a14:foregroundMark x1="67773" y1="94152" x2="67773" y2="94152"/>
                        <a14:foregroundMark x1="23633" y1="62573" x2="23633" y2="62573"/>
                        <a14:foregroundMark x1="58008" y1="94152" x2="58008" y2="94152"/>
                        <a14:foregroundMark x1="49414" y1="95322" x2="49414" y2="95322"/>
                        <a14:foregroundMark x1="61523" y1="87719" x2="61523" y2="87719"/>
                        <a14:foregroundMark x1="64844" y1="89474" x2="64844" y2="89474"/>
                        <a14:foregroundMark x1="72852" y1="77193" x2="72852" y2="77193"/>
                        <a14:foregroundMark x1="54492" y1="92982" x2="54492" y2="92982"/>
                        <a14:foregroundMark x1="46875" y1="95906" x2="46875" y2="95906"/>
                        <a14:foregroundMark x1="35352" y1="98246" x2="35352" y2="98246"/>
                        <a14:foregroundMark x1="40039" y1="98246" x2="40039" y2="98246"/>
                        <a14:foregroundMark x1="42578" y1="7018" x2="42578" y2="7018"/>
                        <a14:foregroundMark x1="42578" y1="4678" x2="42578" y2="4678"/>
                        <a14:foregroundMark x1="39648" y1="16374" x2="39648" y2="1637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138" y="4522097"/>
            <a:ext cx="6387548" cy="2133341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13CB3D0A-1836-40F9-B35E-02EC90300F1D}"/>
              </a:ext>
            </a:extLst>
          </p:cNvPr>
          <p:cNvSpPr/>
          <p:nvPr/>
        </p:nvSpPr>
        <p:spPr>
          <a:xfrm>
            <a:off x="10363896" y="0"/>
            <a:ext cx="1828103" cy="6858000"/>
          </a:xfrm>
          <a:prstGeom prst="rect">
            <a:avLst/>
          </a:prstGeom>
          <a:solidFill>
            <a:srgbClr val="004998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69ADD507-F4BD-472A-9FA2-F47035575E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897" y="-245442"/>
            <a:ext cx="1941835" cy="1941835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52AE786-97F1-4502-A1B5-528E299544A3}"/>
              </a:ext>
            </a:extLst>
          </p:cNvPr>
          <p:cNvSpPr txBox="1">
            <a:spLocks/>
          </p:cNvSpPr>
          <p:nvPr/>
        </p:nvSpPr>
        <p:spPr>
          <a:xfrm>
            <a:off x="252922" y="0"/>
            <a:ext cx="8759687" cy="11652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b="1" dirty="0">
                <a:solidFill>
                  <a:srgbClr val="004998"/>
                </a:solidFill>
              </a:rPr>
              <a:t>Promoção da família cristã</a:t>
            </a:r>
            <a:endParaRPr lang="pt-BR" b="1" dirty="0">
              <a:solidFill>
                <a:srgbClr val="CCAE41"/>
              </a:solidFill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D249EA6A-C7FF-4E96-AC45-33D83EC68D3E}"/>
              </a:ext>
            </a:extLst>
          </p:cNvPr>
          <p:cNvSpPr txBox="1">
            <a:spLocks/>
          </p:cNvSpPr>
          <p:nvPr/>
        </p:nvSpPr>
        <p:spPr>
          <a:xfrm>
            <a:off x="252922" y="1165296"/>
            <a:ext cx="9645821" cy="60584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pt-BR" sz="3700" b="1" dirty="0">
                <a:solidFill>
                  <a:srgbClr val="004998"/>
                </a:solidFill>
              </a:rPr>
              <a:t>Esposos.</a:t>
            </a:r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pt-BR" sz="3700" b="1" dirty="0">
                <a:solidFill>
                  <a:srgbClr val="004998"/>
                </a:solidFill>
              </a:rPr>
              <a:t>Comunidade cristã.</a:t>
            </a:r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pt-BR" sz="3700" b="1" dirty="0">
                <a:solidFill>
                  <a:srgbClr val="004998"/>
                </a:solidFill>
              </a:rPr>
              <a:t>Especialistas </a:t>
            </a:r>
            <a:r>
              <a:rPr lang="pt-BR" sz="3700" dirty="0">
                <a:solidFill>
                  <a:srgbClr val="004998"/>
                </a:solidFill>
              </a:rPr>
              <a:t>(médicos, sociólogos, psicólogos).</a:t>
            </a:r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pt-BR" sz="3700" b="1" dirty="0">
                <a:solidFill>
                  <a:srgbClr val="004998"/>
                </a:solidFill>
              </a:rPr>
              <a:t>Sacerdotes ordenados.</a:t>
            </a:r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pt-BR" sz="3700" b="1" dirty="0">
                <a:solidFill>
                  <a:srgbClr val="004998"/>
                </a:solidFill>
              </a:rPr>
              <a:t>Agentes de pastoral (catequistas).</a:t>
            </a:r>
          </a:p>
          <a:p>
            <a:pPr algn="just">
              <a:lnSpc>
                <a:spcPct val="120000"/>
              </a:lnSpc>
            </a:pPr>
            <a:endParaRPr lang="pt-BR" sz="900" dirty="0">
              <a:solidFill>
                <a:srgbClr val="004998"/>
              </a:solidFill>
            </a:endParaRPr>
          </a:p>
          <a:p>
            <a:pPr marL="857250" indent="-857250" algn="l">
              <a:lnSpc>
                <a:spcPct val="120000"/>
              </a:lnSpc>
              <a:buFont typeface="Courier New" panose="02070309020205020404" pitchFamily="49" charset="0"/>
              <a:buChar char="o"/>
            </a:pPr>
            <a:endParaRPr lang="pt-BR" sz="3700" dirty="0">
              <a:solidFill>
                <a:srgbClr val="004998"/>
              </a:solidFill>
            </a:endParaRPr>
          </a:p>
          <a:p>
            <a:pPr algn="l"/>
            <a:endParaRPr lang="pt-BR" sz="3700" b="1" dirty="0">
              <a:solidFill>
                <a:srgbClr val="004998"/>
              </a:solidFill>
            </a:endParaRPr>
          </a:p>
          <a:p>
            <a:pPr marL="857250" indent="-857250" algn="l">
              <a:buFont typeface="Courier New" panose="02070309020205020404" pitchFamily="49" charset="0"/>
              <a:buChar char="o"/>
            </a:pPr>
            <a:endParaRPr lang="pt-BR" sz="3700" b="1" dirty="0">
              <a:solidFill>
                <a:srgbClr val="004998"/>
              </a:solidFill>
            </a:endParaRPr>
          </a:p>
          <a:p>
            <a:pPr marL="857250" indent="-857250" algn="l">
              <a:buFont typeface="Courier New" panose="02070309020205020404" pitchFamily="49" charset="0"/>
              <a:buChar char="o"/>
            </a:pPr>
            <a:endParaRPr lang="pt-BR" sz="3700" b="1" dirty="0">
              <a:solidFill>
                <a:srgbClr val="004998"/>
              </a:solidFill>
            </a:endParaRPr>
          </a:p>
          <a:p>
            <a:pPr marL="857250" indent="-857250" algn="l">
              <a:buFont typeface="Courier New" panose="02070309020205020404" pitchFamily="49" charset="0"/>
              <a:buChar char="o"/>
            </a:pPr>
            <a:endParaRPr lang="pt-BR" sz="3700" b="1" dirty="0">
              <a:solidFill>
                <a:srgbClr val="004998"/>
              </a:solidFill>
            </a:endParaRPr>
          </a:p>
          <a:p>
            <a:pPr algn="l"/>
            <a:r>
              <a:rPr lang="pt-BR" b="1" dirty="0">
                <a:solidFill>
                  <a:srgbClr val="004998"/>
                </a:solidFill>
              </a:rPr>
              <a:t> 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7A0B4EF5-3371-4F38-995F-1653644937F3}"/>
              </a:ext>
            </a:extLst>
          </p:cNvPr>
          <p:cNvSpPr txBox="1">
            <a:spLocks/>
          </p:cNvSpPr>
          <p:nvPr/>
        </p:nvSpPr>
        <p:spPr>
          <a:xfrm>
            <a:off x="4876350" y="4425504"/>
            <a:ext cx="5079260" cy="48649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pt-BR" sz="4500" b="1" dirty="0">
                <a:solidFill>
                  <a:srgbClr val="CCAE41"/>
                </a:solidFill>
              </a:rPr>
              <a:t>São corresponsáveis pela promoção da família cristã</a:t>
            </a:r>
            <a:r>
              <a:rPr lang="pt-BR" sz="3700" b="1" dirty="0">
                <a:solidFill>
                  <a:srgbClr val="004998"/>
                </a:solidFill>
              </a:rPr>
              <a:t> (n. 52)</a:t>
            </a:r>
          </a:p>
          <a:p>
            <a:pPr algn="r">
              <a:lnSpc>
                <a:spcPct val="120000"/>
              </a:lnSpc>
            </a:pPr>
            <a:endParaRPr lang="pt-BR" sz="900" dirty="0">
              <a:solidFill>
                <a:srgbClr val="004998"/>
              </a:solidFill>
            </a:endParaRPr>
          </a:p>
          <a:p>
            <a:pPr marL="857250" indent="-857250" algn="l">
              <a:lnSpc>
                <a:spcPct val="120000"/>
              </a:lnSpc>
              <a:buFont typeface="Courier New" panose="02070309020205020404" pitchFamily="49" charset="0"/>
              <a:buChar char="o"/>
            </a:pPr>
            <a:endParaRPr lang="pt-BR" sz="3700" dirty="0">
              <a:solidFill>
                <a:srgbClr val="004998"/>
              </a:solidFill>
            </a:endParaRPr>
          </a:p>
          <a:p>
            <a:pPr algn="l"/>
            <a:endParaRPr lang="pt-BR" sz="3700" b="1" dirty="0">
              <a:solidFill>
                <a:srgbClr val="004998"/>
              </a:solidFill>
            </a:endParaRPr>
          </a:p>
          <a:p>
            <a:pPr marL="857250" indent="-857250" algn="l">
              <a:buFont typeface="Courier New" panose="02070309020205020404" pitchFamily="49" charset="0"/>
              <a:buChar char="o"/>
            </a:pPr>
            <a:endParaRPr lang="pt-BR" sz="3700" b="1" dirty="0">
              <a:solidFill>
                <a:srgbClr val="004998"/>
              </a:solidFill>
            </a:endParaRPr>
          </a:p>
          <a:p>
            <a:pPr marL="857250" indent="-857250" algn="l">
              <a:buFont typeface="Courier New" panose="02070309020205020404" pitchFamily="49" charset="0"/>
              <a:buChar char="o"/>
            </a:pPr>
            <a:endParaRPr lang="pt-BR" sz="3700" b="1" dirty="0">
              <a:solidFill>
                <a:srgbClr val="004998"/>
              </a:solidFill>
            </a:endParaRPr>
          </a:p>
          <a:p>
            <a:pPr marL="857250" indent="-857250" algn="l">
              <a:buFont typeface="Courier New" panose="02070309020205020404" pitchFamily="49" charset="0"/>
              <a:buChar char="o"/>
            </a:pPr>
            <a:endParaRPr lang="pt-BR" sz="3700" b="1" dirty="0">
              <a:solidFill>
                <a:srgbClr val="004998"/>
              </a:solidFill>
            </a:endParaRPr>
          </a:p>
          <a:p>
            <a:pPr algn="l"/>
            <a:r>
              <a:rPr lang="pt-BR" b="1" dirty="0">
                <a:solidFill>
                  <a:srgbClr val="004998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240080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ADDF2FA1-3944-4E02-A1E9-315AECD38A3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8" b="98246" l="9961" r="89844">
                        <a14:foregroundMark x1="28320" y1="36842" x2="28320" y2="36842"/>
                        <a14:foregroundMark x1="74609" y1="69591" x2="74609" y2="69591"/>
                        <a14:foregroundMark x1="67773" y1="94152" x2="67773" y2="94152"/>
                        <a14:foregroundMark x1="23633" y1="62573" x2="23633" y2="62573"/>
                        <a14:foregroundMark x1="58008" y1="94152" x2="58008" y2="94152"/>
                        <a14:foregroundMark x1="49414" y1="95322" x2="49414" y2="95322"/>
                        <a14:foregroundMark x1="61523" y1="87719" x2="61523" y2="87719"/>
                        <a14:foregroundMark x1="64844" y1="89474" x2="64844" y2="89474"/>
                        <a14:foregroundMark x1="72852" y1="77193" x2="72852" y2="77193"/>
                        <a14:foregroundMark x1="54492" y1="92982" x2="54492" y2="92982"/>
                        <a14:foregroundMark x1="46875" y1="95906" x2="46875" y2="95906"/>
                        <a14:foregroundMark x1="35352" y1="98246" x2="35352" y2="98246"/>
                        <a14:foregroundMark x1="40039" y1="98246" x2="40039" y2="98246"/>
                        <a14:foregroundMark x1="42578" y1="7018" x2="42578" y2="7018"/>
                        <a14:foregroundMark x1="42578" y1="4678" x2="42578" y2="4678"/>
                        <a14:foregroundMark x1="39648" y1="16374" x2="39648" y2="1637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138" y="4522097"/>
            <a:ext cx="6387548" cy="213334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9ADD507-F4BD-472A-9FA2-F47035575E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897" y="-245442"/>
            <a:ext cx="1941835" cy="194183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0B74ADA-1DF6-465C-B06A-AB155CBA5441}"/>
              </a:ext>
            </a:extLst>
          </p:cNvPr>
          <p:cNvSpPr txBox="1"/>
          <p:nvPr/>
        </p:nvSpPr>
        <p:spPr>
          <a:xfrm>
            <a:off x="6096000" y="5878286"/>
            <a:ext cx="5994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solidFill>
                  <a:srgbClr val="FFFEFE"/>
                </a:solidFill>
              </a:rPr>
              <a:t>(</a:t>
            </a:r>
            <a:r>
              <a:rPr lang="pt-BR" sz="2400" i="1" dirty="0">
                <a:solidFill>
                  <a:srgbClr val="FFFEFE"/>
                </a:solidFill>
              </a:rPr>
              <a:t>Gaudium et spes, </a:t>
            </a:r>
            <a:r>
              <a:rPr lang="pt-BR" sz="2400" dirty="0">
                <a:solidFill>
                  <a:srgbClr val="FFFEFE"/>
                </a:solidFill>
              </a:rPr>
              <a:t>n. 48)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AFBA0CF-6DA0-404A-AB9A-435B1EE59A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0" r="15488"/>
          <a:stretch/>
        </p:blipFill>
        <p:spPr>
          <a:xfrm>
            <a:off x="8563478" y="1884301"/>
            <a:ext cx="3123028" cy="4522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6BA3303F-5BF2-4EB5-A963-4DB008E460DC}"/>
              </a:ext>
            </a:extLst>
          </p:cNvPr>
          <p:cNvSpPr txBox="1">
            <a:spLocks/>
          </p:cNvSpPr>
          <p:nvPr/>
        </p:nvSpPr>
        <p:spPr>
          <a:xfrm>
            <a:off x="101600" y="1168281"/>
            <a:ext cx="8825981" cy="48401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71600" indent="-1371600" algn="l">
              <a:lnSpc>
                <a:spcPct val="100000"/>
              </a:lnSpc>
              <a:buFont typeface="+mj-lt"/>
              <a:buAutoNum type="arabicPeriod"/>
            </a:pPr>
            <a:r>
              <a:rPr lang="pt-BR" sz="12800" b="1" dirty="0">
                <a:solidFill>
                  <a:srgbClr val="004998"/>
                </a:solidFill>
              </a:rPr>
              <a:t>A promoção da dignidade do matrimônio e da família </a:t>
            </a:r>
            <a:r>
              <a:rPr lang="pt-BR" sz="8000" b="1" dirty="0">
                <a:solidFill>
                  <a:srgbClr val="004998"/>
                </a:solidFill>
              </a:rPr>
              <a:t>(nn. 47-52).</a:t>
            </a:r>
          </a:p>
          <a:p>
            <a:pPr marL="1371600" indent="-1371600" algn="l">
              <a:lnSpc>
                <a:spcPct val="100000"/>
              </a:lnSpc>
              <a:buFont typeface="+mj-lt"/>
              <a:buAutoNum type="arabicPeriod"/>
            </a:pPr>
            <a:endParaRPr lang="pt-BR" sz="8000" b="1" dirty="0">
              <a:solidFill>
                <a:srgbClr val="004998"/>
              </a:solidFill>
            </a:endParaRPr>
          </a:p>
          <a:p>
            <a:pPr marL="1371600" indent="-1371600" algn="l">
              <a:lnSpc>
                <a:spcPct val="100000"/>
              </a:lnSpc>
              <a:buFont typeface="+mj-lt"/>
              <a:buAutoNum type="arabicPeriod"/>
            </a:pPr>
            <a:r>
              <a:rPr lang="pt-BR" sz="12800" b="1" dirty="0">
                <a:solidFill>
                  <a:srgbClr val="CCAE41"/>
                </a:solidFill>
              </a:rPr>
              <a:t>A promoção da cultura </a:t>
            </a:r>
            <a:r>
              <a:rPr lang="pt-BR" sz="8000" b="1" dirty="0">
                <a:solidFill>
                  <a:srgbClr val="CCAE41"/>
                </a:solidFill>
              </a:rPr>
              <a:t>(nn. 53-62).</a:t>
            </a:r>
          </a:p>
          <a:p>
            <a:pPr marL="1371600" indent="-1371600" algn="l">
              <a:lnSpc>
                <a:spcPct val="100000"/>
              </a:lnSpc>
              <a:buFont typeface="+mj-lt"/>
              <a:buAutoNum type="arabicPeriod"/>
            </a:pPr>
            <a:endParaRPr lang="pt-BR" sz="8000" b="1" dirty="0">
              <a:solidFill>
                <a:srgbClr val="CCAE41"/>
              </a:solidFill>
            </a:endParaRPr>
          </a:p>
          <a:p>
            <a:pPr marL="1371600" indent="-1371600" algn="l">
              <a:lnSpc>
                <a:spcPct val="100000"/>
              </a:lnSpc>
              <a:buFont typeface="+mj-lt"/>
              <a:buAutoNum type="arabicPeriod"/>
            </a:pPr>
            <a:r>
              <a:rPr lang="pt-BR" sz="12800" b="1" dirty="0">
                <a:solidFill>
                  <a:srgbClr val="004998"/>
                </a:solidFill>
              </a:rPr>
              <a:t>A vida econômico-social e política </a:t>
            </a:r>
            <a:r>
              <a:rPr lang="pt-BR" sz="8000" b="1" dirty="0">
                <a:solidFill>
                  <a:srgbClr val="004998"/>
                </a:solidFill>
              </a:rPr>
              <a:t>(nn. 63-76).</a:t>
            </a:r>
            <a:endParaRPr lang="pt-BR" sz="12800" b="1" dirty="0">
              <a:solidFill>
                <a:srgbClr val="004998"/>
              </a:solidFill>
            </a:endParaRPr>
          </a:p>
          <a:p>
            <a:pPr marL="1371600" indent="-1371600" algn="l">
              <a:lnSpc>
                <a:spcPct val="100000"/>
              </a:lnSpc>
              <a:buFont typeface="+mj-lt"/>
              <a:buAutoNum type="arabicPeriod"/>
            </a:pPr>
            <a:endParaRPr lang="pt-BR" sz="12800" b="1" dirty="0">
              <a:solidFill>
                <a:srgbClr val="004998"/>
              </a:solidFill>
            </a:endParaRPr>
          </a:p>
          <a:p>
            <a:pPr marL="1371600" indent="-1371600" algn="l">
              <a:lnSpc>
                <a:spcPct val="100000"/>
              </a:lnSpc>
              <a:buFont typeface="+mj-lt"/>
              <a:buAutoNum type="arabicPeriod"/>
            </a:pPr>
            <a:r>
              <a:rPr lang="pt-BR" sz="12800" b="1" dirty="0">
                <a:solidFill>
                  <a:srgbClr val="CCAE41"/>
                </a:solidFill>
              </a:rPr>
              <a:t>A promoção da paz e a comunidade internacional</a:t>
            </a:r>
            <a:r>
              <a:rPr lang="pt-BR" sz="8000" b="1" dirty="0">
                <a:solidFill>
                  <a:srgbClr val="CCAE41"/>
                </a:solidFill>
              </a:rPr>
              <a:t> (nn. 77-93).</a:t>
            </a:r>
          </a:p>
          <a:p>
            <a:pPr algn="l">
              <a:lnSpc>
                <a:spcPct val="100000"/>
              </a:lnSpc>
            </a:pPr>
            <a:endParaRPr lang="pt-BR" sz="9600" b="1" dirty="0">
              <a:solidFill>
                <a:srgbClr val="004998"/>
              </a:solidFill>
            </a:endParaRPr>
          </a:p>
          <a:p>
            <a:pPr algn="l">
              <a:lnSpc>
                <a:spcPct val="100000"/>
              </a:lnSpc>
            </a:pPr>
            <a:endParaRPr lang="pt-BR" sz="9600" b="1" dirty="0">
              <a:solidFill>
                <a:srgbClr val="004998"/>
              </a:solidFill>
            </a:endParaRPr>
          </a:p>
          <a:p>
            <a:pPr algn="l">
              <a:lnSpc>
                <a:spcPct val="100000"/>
              </a:lnSpc>
            </a:pPr>
            <a:endParaRPr lang="pt-BR" sz="9600" b="1" dirty="0">
              <a:solidFill>
                <a:srgbClr val="004998"/>
              </a:solidFill>
            </a:endParaRPr>
          </a:p>
          <a:p>
            <a:pPr algn="l">
              <a:lnSpc>
                <a:spcPct val="100000"/>
              </a:lnSpc>
            </a:pPr>
            <a:endParaRPr lang="pt-BR" sz="9600" b="1" dirty="0">
              <a:solidFill>
                <a:srgbClr val="004998"/>
              </a:solidFill>
            </a:endParaRPr>
          </a:p>
          <a:p>
            <a:pPr algn="l">
              <a:lnSpc>
                <a:spcPct val="100000"/>
              </a:lnSpc>
            </a:pPr>
            <a:endParaRPr lang="pt-BR" sz="9600" b="1" dirty="0">
              <a:solidFill>
                <a:srgbClr val="004998"/>
              </a:solidFill>
            </a:endParaRPr>
          </a:p>
          <a:p>
            <a:pPr algn="l">
              <a:lnSpc>
                <a:spcPct val="100000"/>
              </a:lnSpc>
            </a:pPr>
            <a:r>
              <a:rPr lang="pt-BR" sz="8000" b="1" dirty="0">
                <a:solidFill>
                  <a:schemeClr val="bg1"/>
                </a:solidFill>
              </a:rPr>
              <a:t>(</a:t>
            </a:r>
            <a:endParaRPr lang="pt-BR" sz="7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565495"/>
      </p:ext>
    </p:extLst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9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69ADD507-F4BD-472A-9FA2-F47035575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897" y="-245442"/>
            <a:ext cx="1941835" cy="1941835"/>
          </a:xfrm>
          <a:prstGeom prst="rect">
            <a:avLst/>
          </a:prstGeom>
        </p:spPr>
      </p:pic>
      <p:pic>
        <p:nvPicPr>
          <p:cNvPr id="2" name="Mídia Online 1" title="Nuestras familias – El Video del Papa 7 – Julio 2020">
            <a:hlinkClick r:id="" action="ppaction://media"/>
            <a:extLst>
              <a:ext uri="{FF2B5EF4-FFF2-40B4-BE49-F238E27FC236}">
                <a16:creationId xmlns:a16="http://schemas.microsoft.com/office/drawing/2014/main" id="{749A8CE0-9378-418D-B475-180CDEB0724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345517" y="756853"/>
            <a:ext cx="9500966" cy="53442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DDF2FA1-3944-4E02-A1E9-315AECD38A3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78" b="98246" l="9961" r="89844">
                        <a14:foregroundMark x1="28320" y1="36842" x2="28320" y2="36842"/>
                        <a14:foregroundMark x1="74609" y1="69591" x2="74609" y2="69591"/>
                        <a14:foregroundMark x1="67773" y1="94152" x2="67773" y2="94152"/>
                        <a14:foregroundMark x1="23633" y1="62573" x2="23633" y2="62573"/>
                        <a14:foregroundMark x1="58008" y1="94152" x2="58008" y2="94152"/>
                        <a14:foregroundMark x1="49414" y1="95322" x2="49414" y2="95322"/>
                        <a14:foregroundMark x1="61523" y1="87719" x2="61523" y2="87719"/>
                        <a14:foregroundMark x1="64844" y1="89474" x2="64844" y2="89474"/>
                        <a14:foregroundMark x1="72852" y1="77193" x2="72852" y2="77193"/>
                        <a14:foregroundMark x1="54492" y1="92982" x2="54492" y2="92982"/>
                        <a14:foregroundMark x1="46875" y1="95906" x2="46875" y2="95906"/>
                        <a14:foregroundMark x1="35352" y1="98246" x2="35352" y2="98246"/>
                        <a14:foregroundMark x1="40039" y1="98246" x2="40039" y2="98246"/>
                        <a14:foregroundMark x1="42578" y1="7018" x2="42578" y2="7018"/>
                        <a14:foregroundMark x1="42578" y1="4678" x2="42578" y2="4678"/>
                        <a14:foregroundMark x1="39648" y1="16374" x2="39648" y2="1637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138" y="5192877"/>
            <a:ext cx="4379129" cy="146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613172"/>
      </p:ext>
    </p:extLst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A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ADDF2FA1-3944-4E02-A1E9-315AECD38A3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8" b="98246" l="9961" r="89844">
                        <a14:foregroundMark x1="28320" y1="36842" x2="28320" y2="36842"/>
                        <a14:foregroundMark x1="74609" y1="69591" x2="74609" y2="69591"/>
                        <a14:foregroundMark x1="67773" y1="94152" x2="67773" y2="94152"/>
                        <a14:foregroundMark x1="23633" y1="62573" x2="23633" y2="62573"/>
                        <a14:foregroundMark x1="58008" y1="94152" x2="58008" y2="94152"/>
                        <a14:foregroundMark x1="49414" y1="95322" x2="49414" y2="95322"/>
                        <a14:foregroundMark x1="61523" y1="87719" x2="61523" y2="87719"/>
                        <a14:foregroundMark x1="64844" y1="89474" x2="64844" y2="89474"/>
                        <a14:foregroundMark x1="72852" y1="77193" x2="72852" y2="77193"/>
                        <a14:foregroundMark x1="54492" y1="92982" x2="54492" y2="92982"/>
                        <a14:foregroundMark x1="46875" y1="95906" x2="46875" y2="95906"/>
                        <a14:foregroundMark x1="35352" y1="98246" x2="35352" y2="98246"/>
                        <a14:foregroundMark x1="40039" y1="98246" x2="40039" y2="98246"/>
                        <a14:foregroundMark x1="42578" y1="7018" x2="42578" y2="7018"/>
                        <a14:foregroundMark x1="42578" y1="4678" x2="42578" y2="4678"/>
                        <a14:foregroundMark x1="39648" y1="16374" x2="39648" y2="1637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138" y="4522097"/>
            <a:ext cx="6387548" cy="213334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9ADD507-F4BD-472A-9FA2-F47035575E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897" y="-245442"/>
            <a:ext cx="1941835" cy="1941835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52AE786-97F1-4502-A1B5-528E299544A3}"/>
              </a:ext>
            </a:extLst>
          </p:cNvPr>
          <p:cNvSpPr txBox="1">
            <a:spLocks/>
          </p:cNvSpPr>
          <p:nvPr/>
        </p:nvSpPr>
        <p:spPr>
          <a:xfrm>
            <a:off x="1016000" y="875035"/>
            <a:ext cx="10464800" cy="34398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8000" b="1" dirty="0">
                <a:solidFill>
                  <a:srgbClr val="004998"/>
                </a:solidFill>
              </a:rPr>
              <a:t>O progresso da cultura</a:t>
            </a:r>
          </a:p>
          <a:p>
            <a:pPr>
              <a:lnSpc>
                <a:spcPct val="100000"/>
              </a:lnSpc>
            </a:pPr>
            <a:r>
              <a:rPr lang="pt-BR" sz="8000" b="1" dirty="0">
                <a:solidFill>
                  <a:schemeClr val="bg1"/>
                </a:solidFill>
              </a:rPr>
              <a:t>(GS, nn. 53-62)</a:t>
            </a:r>
            <a:endParaRPr lang="pt-BR" sz="7400" b="1" dirty="0">
              <a:solidFill>
                <a:schemeClr val="bg1"/>
              </a:solidFill>
            </a:endParaRPr>
          </a:p>
        </p:txBody>
      </p:sp>
      <p:pic>
        <p:nvPicPr>
          <p:cNvPr id="3" name="Gráfico 2" descr="Mundo">
            <a:extLst>
              <a:ext uri="{FF2B5EF4-FFF2-40B4-BE49-F238E27FC236}">
                <a16:creationId xmlns:a16="http://schemas.microsoft.com/office/drawing/2014/main" id="{3CE442D9-CCE1-4784-90C7-03AC733A3F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39410" y="543210"/>
            <a:ext cx="1555922" cy="155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90505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ADDF2FA1-3944-4E02-A1E9-315AECD38A3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8" b="98246" l="9961" r="89844">
                        <a14:foregroundMark x1="28320" y1="36842" x2="28320" y2="36842"/>
                        <a14:foregroundMark x1="74609" y1="69591" x2="74609" y2="69591"/>
                        <a14:foregroundMark x1="67773" y1="94152" x2="67773" y2="94152"/>
                        <a14:foregroundMark x1="23633" y1="62573" x2="23633" y2="62573"/>
                        <a14:foregroundMark x1="58008" y1="94152" x2="58008" y2="94152"/>
                        <a14:foregroundMark x1="49414" y1="95322" x2="49414" y2="95322"/>
                        <a14:foregroundMark x1="61523" y1="87719" x2="61523" y2="87719"/>
                        <a14:foregroundMark x1="64844" y1="89474" x2="64844" y2="89474"/>
                        <a14:foregroundMark x1="72852" y1="77193" x2="72852" y2="77193"/>
                        <a14:foregroundMark x1="54492" y1="92982" x2="54492" y2="92982"/>
                        <a14:foregroundMark x1="46875" y1="95906" x2="46875" y2="95906"/>
                        <a14:foregroundMark x1="35352" y1="98246" x2="35352" y2="98246"/>
                        <a14:foregroundMark x1="40039" y1="98246" x2="40039" y2="98246"/>
                        <a14:foregroundMark x1="42578" y1="7018" x2="42578" y2="7018"/>
                        <a14:foregroundMark x1="42578" y1="4678" x2="42578" y2="4678"/>
                        <a14:foregroundMark x1="39648" y1="16374" x2="39648" y2="1637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138" y="4522097"/>
            <a:ext cx="6387548" cy="2133341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13CB3D0A-1836-40F9-B35E-02EC90300F1D}"/>
              </a:ext>
            </a:extLst>
          </p:cNvPr>
          <p:cNvSpPr/>
          <p:nvPr/>
        </p:nvSpPr>
        <p:spPr>
          <a:xfrm>
            <a:off x="10363896" y="0"/>
            <a:ext cx="1828103" cy="6858000"/>
          </a:xfrm>
          <a:prstGeom prst="rect">
            <a:avLst/>
          </a:prstGeom>
          <a:solidFill>
            <a:srgbClr val="004998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69ADD507-F4BD-472A-9FA2-F47035575E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897" y="-245442"/>
            <a:ext cx="1941835" cy="1941835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52AE786-97F1-4502-A1B5-528E299544A3}"/>
              </a:ext>
            </a:extLst>
          </p:cNvPr>
          <p:cNvSpPr txBox="1">
            <a:spLocks/>
          </p:cNvSpPr>
          <p:nvPr/>
        </p:nvSpPr>
        <p:spPr>
          <a:xfrm>
            <a:off x="252922" y="0"/>
            <a:ext cx="9763275" cy="11652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b="1" dirty="0">
                <a:solidFill>
                  <a:srgbClr val="004998"/>
                </a:solidFill>
              </a:rPr>
              <a:t>HUMANIDADE = NATUREZA + </a:t>
            </a:r>
            <a:r>
              <a:rPr lang="pt-BR" b="1" dirty="0">
                <a:solidFill>
                  <a:srgbClr val="CCAE41"/>
                </a:solidFill>
              </a:rPr>
              <a:t>CULTURA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D249EA6A-C7FF-4E96-AC45-33D83EC68D3E}"/>
              </a:ext>
            </a:extLst>
          </p:cNvPr>
          <p:cNvSpPr txBox="1">
            <a:spLocks/>
          </p:cNvSpPr>
          <p:nvPr/>
        </p:nvSpPr>
        <p:spPr>
          <a:xfrm>
            <a:off x="252922" y="1165296"/>
            <a:ext cx="9645821" cy="62774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pt-BR" sz="2900" b="1" dirty="0">
                <a:solidFill>
                  <a:srgbClr val="004998"/>
                </a:solidFill>
              </a:rPr>
              <a:t>“É próprio da pessoa humana necessitar da cultura, isto é, de desenvolver os </a:t>
            </a:r>
            <a:r>
              <a:rPr lang="pt-BR" sz="2900" b="1" dirty="0">
                <a:solidFill>
                  <a:srgbClr val="CCAE41"/>
                </a:solidFill>
              </a:rPr>
              <a:t>bens</a:t>
            </a:r>
            <a:r>
              <a:rPr lang="pt-BR" sz="2900" b="1" dirty="0">
                <a:solidFill>
                  <a:srgbClr val="004998"/>
                </a:solidFill>
              </a:rPr>
              <a:t> e </a:t>
            </a:r>
            <a:r>
              <a:rPr lang="pt-BR" sz="2900" b="1" dirty="0">
                <a:solidFill>
                  <a:srgbClr val="CCAE41"/>
                </a:solidFill>
              </a:rPr>
              <a:t>valores da natureza</a:t>
            </a:r>
            <a:r>
              <a:rPr lang="pt-BR" sz="2900" b="1" dirty="0">
                <a:solidFill>
                  <a:srgbClr val="004998"/>
                </a:solidFill>
              </a:rPr>
              <a:t>, para chegar a uma </a:t>
            </a:r>
            <a:r>
              <a:rPr lang="pt-BR" sz="2900" b="1" dirty="0">
                <a:solidFill>
                  <a:srgbClr val="CCAE41"/>
                </a:solidFill>
              </a:rPr>
              <a:t>autêntica e plena realização</a:t>
            </a:r>
            <a:r>
              <a:rPr lang="pt-BR" sz="2900" b="1" dirty="0">
                <a:solidFill>
                  <a:srgbClr val="004998"/>
                </a:solidFill>
              </a:rPr>
              <a:t>” (n. 53).</a:t>
            </a:r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pt-BR" sz="200" b="1" dirty="0">
              <a:solidFill>
                <a:srgbClr val="004998"/>
              </a:solidFill>
            </a:endParaRPr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pt-BR" sz="2900" b="1" dirty="0">
                <a:solidFill>
                  <a:srgbClr val="004998"/>
                </a:solidFill>
              </a:rPr>
              <a:t>CULTURA = desenvolvimento complexo das múltiplas capacidades do espírito e corpo humano.</a:t>
            </a:r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pt-BR" sz="2900" b="1" dirty="0">
                <a:solidFill>
                  <a:srgbClr val="004998"/>
                </a:solidFill>
              </a:rPr>
              <a:t>Possui aspectos: </a:t>
            </a:r>
            <a:r>
              <a:rPr lang="pt-BR" sz="2900" b="1" dirty="0">
                <a:solidFill>
                  <a:srgbClr val="CCAE41"/>
                </a:solidFill>
              </a:rPr>
              <a:t>históricos, antropológicos, filosóficos, teológicos, sociológicos e etnológicos.</a:t>
            </a:r>
            <a:endParaRPr lang="pt-BR" sz="2900" b="1" dirty="0">
              <a:solidFill>
                <a:srgbClr val="004998"/>
              </a:solidFill>
            </a:endParaRPr>
          </a:p>
          <a:p>
            <a:pPr algn="l"/>
            <a:endParaRPr lang="pt-BR" sz="3700" b="1" dirty="0">
              <a:solidFill>
                <a:srgbClr val="004998"/>
              </a:solidFill>
            </a:endParaRPr>
          </a:p>
          <a:p>
            <a:pPr marL="857250" indent="-857250" algn="l">
              <a:buFont typeface="Courier New" panose="02070309020205020404" pitchFamily="49" charset="0"/>
              <a:buChar char="o"/>
            </a:pPr>
            <a:endParaRPr lang="pt-BR" sz="3700" b="1" dirty="0">
              <a:solidFill>
                <a:srgbClr val="004998"/>
              </a:solidFill>
            </a:endParaRPr>
          </a:p>
          <a:p>
            <a:pPr marL="857250" indent="-857250" algn="l">
              <a:buFont typeface="Courier New" panose="02070309020205020404" pitchFamily="49" charset="0"/>
              <a:buChar char="o"/>
            </a:pPr>
            <a:endParaRPr lang="pt-BR" sz="3700" b="1" dirty="0">
              <a:solidFill>
                <a:srgbClr val="004998"/>
              </a:solidFill>
            </a:endParaRPr>
          </a:p>
          <a:p>
            <a:pPr marL="857250" indent="-857250" algn="l">
              <a:buFont typeface="Courier New" panose="02070309020205020404" pitchFamily="49" charset="0"/>
              <a:buChar char="o"/>
            </a:pPr>
            <a:endParaRPr lang="pt-BR" sz="3700" b="1" dirty="0">
              <a:solidFill>
                <a:srgbClr val="004998"/>
              </a:solidFill>
            </a:endParaRPr>
          </a:p>
          <a:p>
            <a:pPr algn="l"/>
            <a:r>
              <a:rPr lang="pt-BR" b="1" dirty="0">
                <a:solidFill>
                  <a:srgbClr val="004998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1837928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9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ADDF2FA1-3944-4E02-A1E9-315AECD38A3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8" b="98246" l="9961" r="89844">
                        <a14:foregroundMark x1="28320" y1="36842" x2="28320" y2="36842"/>
                        <a14:foregroundMark x1="74609" y1="69591" x2="74609" y2="69591"/>
                        <a14:foregroundMark x1="67773" y1="94152" x2="67773" y2="94152"/>
                        <a14:foregroundMark x1="23633" y1="62573" x2="23633" y2="62573"/>
                        <a14:foregroundMark x1="58008" y1="94152" x2="58008" y2="94152"/>
                        <a14:foregroundMark x1="49414" y1="95322" x2="49414" y2="95322"/>
                        <a14:foregroundMark x1="61523" y1="87719" x2="61523" y2="87719"/>
                        <a14:foregroundMark x1="64844" y1="89474" x2="64844" y2="89474"/>
                        <a14:foregroundMark x1="72852" y1="77193" x2="72852" y2="77193"/>
                        <a14:foregroundMark x1="54492" y1="92982" x2="54492" y2="92982"/>
                        <a14:foregroundMark x1="46875" y1="95906" x2="46875" y2="95906"/>
                        <a14:foregroundMark x1="35352" y1="98246" x2="35352" y2="98246"/>
                        <a14:foregroundMark x1="40039" y1="98246" x2="40039" y2="98246"/>
                        <a14:foregroundMark x1="42578" y1="7018" x2="42578" y2="7018"/>
                        <a14:foregroundMark x1="42578" y1="4678" x2="42578" y2="4678"/>
                        <a14:foregroundMark x1="39648" y1="16374" x2="39648" y2="1637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138" y="4522097"/>
            <a:ext cx="6387548" cy="213334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9ADD507-F4BD-472A-9FA2-F47035575E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897" y="-245442"/>
            <a:ext cx="1941835" cy="1941835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52AE786-97F1-4502-A1B5-528E299544A3}"/>
              </a:ext>
            </a:extLst>
          </p:cNvPr>
          <p:cNvSpPr txBox="1">
            <a:spLocks/>
          </p:cNvSpPr>
          <p:nvPr/>
        </p:nvSpPr>
        <p:spPr>
          <a:xfrm>
            <a:off x="1131221" y="0"/>
            <a:ext cx="10464800" cy="42049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b="1" dirty="0">
                <a:solidFill>
                  <a:srgbClr val="CCAE41"/>
                </a:solidFill>
              </a:rPr>
              <a:t>Cultura</a:t>
            </a:r>
            <a:r>
              <a:rPr lang="pt-BR" b="1" dirty="0">
                <a:solidFill>
                  <a:schemeClr val="bg1"/>
                </a:solidFill>
              </a:rPr>
              <a:t> = forma excelente da humanização</a:t>
            </a:r>
          </a:p>
        </p:txBody>
      </p:sp>
    </p:spTree>
    <p:extLst>
      <p:ext uri="{BB962C8B-B14F-4D97-AF65-F5344CB8AC3E}">
        <p14:creationId xmlns:p14="http://schemas.microsoft.com/office/powerpoint/2010/main" val="1139484822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69ADD507-F4BD-472A-9FA2-F47035575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897" y="-245442"/>
            <a:ext cx="1941835" cy="1941835"/>
          </a:xfrm>
          <a:prstGeom prst="rect">
            <a:avLst/>
          </a:prstGeom>
        </p:spPr>
      </p:pic>
      <p:pic>
        <p:nvPicPr>
          <p:cNvPr id="3" name="Mídia Online 2" title="Para una sociedad más humana – El Video del Papa – Septiembre 2016">
            <a:hlinkClick r:id="" action="ppaction://media"/>
            <a:extLst>
              <a:ext uri="{FF2B5EF4-FFF2-40B4-BE49-F238E27FC236}">
                <a16:creationId xmlns:a16="http://schemas.microsoft.com/office/drawing/2014/main" id="{10C6AFBA-DA6A-4DBC-95B7-F9A0498EAC9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345800" y="757012"/>
            <a:ext cx="9500400" cy="5343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DDF2FA1-3944-4E02-A1E9-315AECD38A3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78" b="98246" l="9961" r="89844">
                        <a14:foregroundMark x1="28320" y1="36842" x2="28320" y2="36842"/>
                        <a14:foregroundMark x1="74609" y1="69591" x2="74609" y2="69591"/>
                        <a14:foregroundMark x1="67773" y1="94152" x2="67773" y2="94152"/>
                        <a14:foregroundMark x1="23633" y1="62573" x2="23633" y2="62573"/>
                        <a14:foregroundMark x1="58008" y1="94152" x2="58008" y2="94152"/>
                        <a14:foregroundMark x1="49414" y1="95322" x2="49414" y2="95322"/>
                        <a14:foregroundMark x1="61523" y1="87719" x2="61523" y2="87719"/>
                        <a14:foregroundMark x1="64844" y1="89474" x2="64844" y2="89474"/>
                        <a14:foregroundMark x1="72852" y1="77193" x2="72852" y2="77193"/>
                        <a14:foregroundMark x1="54492" y1="92982" x2="54492" y2="92982"/>
                        <a14:foregroundMark x1="46875" y1="95906" x2="46875" y2="95906"/>
                        <a14:foregroundMark x1="35352" y1="98246" x2="35352" y2="98246"/>
                        <a14:foregroundMark x1="40039" y1="98246" x2="40039" y2="98246"/>
                        <a14:foregroundMark x1="42578" y1="7018" x2="42578" y2="7018"/>
                        <a14:foregroundMark x1="42578" y1="4678" x2="42578" y2="4678"/>
                        <a14:foregroundMark x1="39648" y1="16374" x2="39648" y2="1637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3000" y="5130811"/>
            <a:ext cx="4377600" cy="14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376329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ADDF2FA1-3944-4E02-A1E9-315AECD38A3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8" b="98246" l="9961" r="89844">
                        <a14:foregroundMark x1="28320" y1="36842" x2="28320" y2="36842"/>
                        <a14:foregroundMark x1="74609" y1="69591" x2="74609" y2="69591"/>
                        <a14:foregroundMark x1="67773" y1="94152" x2="67773" y2="94152"/>
                        <a14:foregroundMark x1="23633" y1="62573" x2="23633" y2="62573"/>
                        <a14:foregroundMark x1="58008" y1="94152" x2="58008" y2="94152"/>
                        <a14:foregroundMark x1="49414" y1="95322" x2="49414" y2="95322"/>
                        <a14:foregroundMark x1="61523" y1="87719" x2="61523" y2="87719"/>
                        <a14:foregroundMark x1="64844" y1="89474" x2="64844" y2="89474"/>
                        <a14:foregroundMark x1="72852" y1="77193" x2="72852" y2="77193"/>
                        <a14:foregroundMark x1="54492" y1="92982" x2="54492" y2="92982"/>
                        <a14:foregroundMark x1="46875" y1="95906" x2="46875" y2="95906"/>
                        <a14:foregroundMark x1="35352" y1="98246" x2="35352" y2="98246"/>
                        <a14:foregroundMark x1="40039" y1="98246" x2="40039" y2="98246"/>
                        <a14:foregroundMark x1="42578" y1="7018" x2="42578" y2="7018"/>
                        <a14:foregroundMark x1="42578" y1="4678" x2="42578" y2="4678"/>
                        <a14:foregroundMark x1="39648" y1="16374" x2="39648" y2="1637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138" y="4522097"/>
            <a:ext cx="6387548" cy="2133341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13CB3D0A-1836-40F9-B35E-02EC90300F1D}"/>
              </a:ext>
            </a:extLst>
          </p:cNvPr>
          <p:cNvSpPr/>
          <p:nvPr/>
        </p:nvSpPr>
        <p:spPr>
          <a:xfrm>
            <a:off x="10363896" y="0"/>
            <a:ext cx="1828103" cy="6858000"/>
          </a:xfrm>
          <a:prstGeom prst="rect">
            <a:avLst/>
          </a:prstGeom>
          <a:solidFill>
            <a:srgbClr val="004998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69ADD507-F4BD-472A-9FA2-F47035575E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897" y="-245442"/>
            <a:ext cx="1941835" cy="1941835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D249EA6A-C7FF-4E96-AC45-33D83EC68D3E}"/>
              </a:ext>
            </a:extLst>
          </p:cNvPr>
          <p:cNvSpPr txBox="1">
            <a:spLocks/>
          </p:cNvSpPr>
          <p:nvPr/>
        </p:nvSpPr>
        <p:spPr>
          <a:xfrm>
            <a:off x="238854" y="725475"/>
            <a:ext cx="9645821" cy="62774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pt-BR" sz="2900" b="1" dirty="0">
                <a:solidFill>
                  <a:srgbClr val="004998"/>
                </a:solidFill>
              </a:rPr>
              <a:t>O homem vive uma nova era cultural na modernidade.</a:t>
            </a:r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pt-BR" sz="2900" b="1" dirty="0">
              <a:solidFill>
                <a:srgbClr val="004998"/>
              </a:solidFill>
            </a:endParaRPr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pt-BR" sz="2900" b="1" dirty="0">
                <a:solidFill>
                  <a:srgbClr val="CCAE41"/>
                </a:solidFill>
              </a:rPr>
              <a:t>Criticidade científica – investigação psicológica – disciplinas históricas</a:t>
            </a:r>
            <a:r>
              <a:rPr lang="pt-BR" sz="2900" b="1" dirty="0">
                <a:solidFill>
                  <a:srgbClr val="004998"/>
                </a:solidFill>
              </a:rPr>
              <a:t> tornaram a humanidade mais consciente de que a cultura modifica-se e que a ‘ideia de humanidade’ também está em constante construção.</a:t>
            </a:r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pt-BR" sz="2900" b="1" dirty="0">
              <a:solidFill>
                <a:srgbClr val="004998"/>
              </a:solidFill>
            </a:endParaRPr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pt-BR" sz="2900" b="1" dirty="0">
                <a:solidFill>
                  <a:srgbClr val="004998"/>
                </a:solidFill>
              </a:rPr>
              <a:t>URBANIZAÇÃO – INDUSTRIALIZAÇÃO – GLOBALIZAÇÃO – CULTURA PLANETÁRIA: </a:t>
            </a:r>
            <a:r>
              <a:rPr lang="pt-BR" sz="2900" b="1" dirty="0">
                <a:solidFill>
                  <a:srgbClr val="CCAE41"/>
                </a:solidFill>
              </a:rPr>
              <a:t>criam novas formas de cultura e valoração </a:t>
            </a:r>
            <a:r>
              <a:rPr lang="pt-BR" sz="2900" b="1" dirty="0">
                <a:solidFill>
                  <a:srgbClr val="004998"/>
                </a:solidFill>
              </a:rPr>
              <a:t>(n. 54)</a:t>
            </a:r>
          </a:p>
          <a:p>
            <a:pPr algn="l"/>
            <a:endParaRPr lang="pt-BR" sz="3700" b="1" dirty="0">
              <a:solidFill>
                <a:srgbClr val="004998"/>
              </a:solidFill>
            </a:endParaRPr>
          </a:p>
          <a:p>
            <a:pPr marL="857250" indent="-857250" algn="l">
              <a:buFont typeface="Courier New" panose="02070309020205020404" pitchFamily="49" charset="0"/>
              <a:buChar char="o"/>
            </a:pPr>
            <a:endParaRPr lang="pt-BR" sz="3700" b="1" dirty="0">
              <a:solidFill>
                <a:srgbClr val="004998"/>
              </a:solidFill>
            </a:endParaRPr>
          </a:p>
          <a:p>
            <a:pPr marL="857250" indent="-857250" algn="l">
              <a:buFont typeface="Courier New" panose="02070309020205020404" pitchFamily="49" charset="0"/>
              <a:buChar char="o"/>
            </a:pPr>
            <a:endParaRPr lang="pt-BR" sz="3700" b="1" dirty="0">
              <a:solidFill>
                <a:srgbClr val="004998"/>
              </a:solidFill>
            </a:endParaRPr>
          </a:p>
          <a:p>
            <a:pPr marL="857250" indent="-857250" algn="l">
              <a:buFont typeface="Courier New" panose="02070309020205020404" pitchFamily="49" charset="0"/>
              <a:buChar char="o"/>
            </a:pPr>
            <a:endParaRPr lang="pt-BR" sz="3700" b="1" dirty="0">
              <a:solidFill>
                <a:srgbClr val="004998"/>
              </a:solidFill>
            </a:endParaRPr>
          </a:p>
          <a:p>
            <a:pPr algn="l"/>
            <a:r>
              <a:rPr lang="pt-BR" b="1" dirty="0">
                <a:solidFill>
                  <a:srgbClr val="004998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3341569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ADDF2FA1-3944-4E02-A1E9-315AECD38A3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8" b="98246" l="9961" r="89844">
                        <a14:foregroundMark x1="28320" y1="36842" x2="28320" y2="36842"/>
                        <a14:foregroundMark x1="74609" y1="69591" x2="74609" y2="69591"/>
                        <a14:foregroundMark x1="67773" y1="94152" x2="67773" y2="94152"/>
                        <a14:foregroundMark x1="23633" y1="62573" x2="23633" y2="62573"/>
                        <a14:foregroundMark x1="58008" y1="94152" x2="58008" y2="94152"/>
                        <a14:foregroundMark x1="49414" y1="95322" x2="49414" y2="95322"/>
                        <a14:foregroundMark x1="61523" y1="87719" x2="61523" y2="87719"/>
                        <a14:foregroundMark x1="64844" y1="89474" x2="64844" y2="89474"/>
                        <a14:foregroundMark x1="72852" y1="77193" x2="72852" y2="77193"/>
                        <a14:foregroundMark x1="54492" y1="92982" x2="54492" y2="92982"/>
                        <a14:foregroundMark x1="46875" y1="95906" x2="46875" y2="95906"/>
                        <a14:foregroundMark x1="35352" y1="98246" x2="35352" y2="98246"/>
                        <a14:foregroundMark x1="40039" y1="98246" x2="40039" y2="98246"/>
                        <a14:foregroundMark x1="42578" y1="7018" x2="42578" y2="7018"/>
                        <a14:foregroundMark x1="42578" y1="4678" x2="42578" y2="4678"/>
                        <a14:foregroundMark x1="39648" y1="16374" x2="39648" y2="1637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138" y="4522097"/>
            <a:ext cx="6387548" cy="2133341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13CB3D0A-1836-40F9-B35E-02EC90300F1D}"/>
              </a:ext>
            </a:extLst>
          </p:cNvPr>
          <p:cNvSpPr/>
          <p:nvPr/>
        </p:nvSpPr>
        <p:spPr>
          <a:xfrm>
            <a:off x="10363896" y="0"/>
            <a:ext cx="1828103" cy="6858000"/>
          </a:xfrm>
          <a:prstGeom prst="rect">
            <a:avLst/>
          </a:prstGeom>
          <a:solidFill>
            <a:srgbClr val="004998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69ADD507-F4BD-472A-9FA2-F47035575E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897" y="-245442"/>
            <a:ext cx="1941835" cy="1941835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D249EA6A-C7FF-4E96-AC45-33D83EC68D3E}"/>
              </a:ext>
            </a:extLst>
          </p:cNvPr>
          <p:cNvSpPr txBox="1">
            <a:spLocks/>
          </p:cNvSpPr>
          <p:nvPr/>
        </p:nvSpPr>
        <p:spPr>
          <a:xfrm>
            <a:off x="266989" y="290286"/>
            <a:ext cx="9875817" cy="62774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pt-BR" sz="2900" b="1" dirty="0">
                <a:solidFill>
                  <a:srgbClr val="004998"/>
                </a:solidFill>
              </a:rPr>
              <a:t>O homem se coloca no centro como </a:t>
            </a:r>
            <a:r>
              <a:rPr lang="pt-BR" sz="2900" b="1" dirty="0">
                <a:solidFill>
                  <a:srgbClr val="CCAE41"/>
                </a:solidFill>
              </a:rPr>
              <a:t>artífice da cultura </a:t>
            </a:r>
            <a:r>
              <a:rPr lang="pt-BR" sz="2900" b="1" dirty="0">
                <a:solidFill>
                  <a:srgbClr val="004998"/>
                </a:solidFill>
              </a:rPr>
              <a:t>(n. 55).</a:t>
            </a:r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pt-BR" sz="2900" b="1" dirty="0">
              <a:solidFill>
                <a:srgbClr val="004998"/>
              </a:solidFill>
            </a:endParaRPr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pt-BR" sz="2900" b="1" dirty="0">
                <a:solidFill>
                  <a:srgbClr val="004998"/>
                </a:solidFill>
              </a:rPr>
              <a:t>Autonomia e responsabilidade são valores enaltecidos.</a:t>
            </a:r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pt-BR" sz="2900" b="1" dirty="0">
              <a:solidFill>
                <a:srgbClr val="004998"/>
              </a:solidFill>
            </a:endParaRPr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pt-BR" sz="2900" b="1" dirty="0">
                <a:solidFill>
                  <a:srgbClr val="004998"/>
                </a:solidFill>
              </a:rPr>
              <a:t>Nasce um </a:t>
            </a:r>
            <a:r>
              <a:rPr lang="pt-BR" sz="2900" b="1" dirty="0">
                <a:solidFill>
                  <a:srgbClr val="CCAE41"/>
                </a:solidFill>
              </a:rPr>
              <a:t>NOVO HUMANISMO </a:t>
            </a:r>
            <a:r>
              <a:rPr lang="pt-BR" sz="2900" b="1" dirty="0">
                <a:solidFill>
                  <a:srgbClr val="004998"/>
                </a:solidFill>
              </a:rPr>
              <a:t>mais responsável com o ideal de fraternidade e com a história.</a:t>
            </a:r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pt-BR" sz="2900" b="1" dirty="0">
              <a:solidFill>
                <a:srgbClr val="004998"/>
              </a:solidFill>
            </a:endParaRPr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pt-BR" sz="2900" b="1" dirty="0">
                <a:solidFill>
                  <a:srgbClr val="CCAE41"/>
                </a:solidFill>
              </a:rPr>
              <a:t>No entanto nascem também conflitos e antinomias ente a </a:t>
            </a:r>
            <a:r>
              <a:rPr lang="pt-BR" sz="2900" b="1" dirty="0">
                <a:solidFill>
                  <a:srgbClr val="004998"/>
                </a:solidFill>
              </a:rPr>
              <a:t>NOVIDADE</a:t>
            </a:r>
            <a:r>
              <a:rPr lang="pt-BR" sz="2900" b="1" dirty="0">
                <a:solidFill>
                  <a:srgbClr val="CCAE41"/>
                </a:solidFill>
              </a:rPr>
              <a:t> e a </a:t>
            </a:r>
            <a:r>
              <a:rPr lang="pt-BR" sz="2900" b="1" dirty="0">
                <a:solidFill>
                  <a:srgbClr val="004998"/>
                </a:solidFill>
              </a:rPr>
              <a:t>TRADIÇÃO</a:t>
            </a:r>
            <a:r>
              <a:rPr lang="pt-BR" sz="2900" b="1" dirty="0">
                <a:solidFill>
                  <a:srgbClr val="CCAE41"/>
                </a:solidFill>
              </a:rPr>
              <a:t> (n. 56).</a:t>
            </a:r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pt-BR" sz="2900" b="1" dirty="0">
              <a:solidFill>
                <a:srgbClr val="CCAE41"/>
              </a:solidFill>
            </a:endParaRPr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pt-BR" sz="3700" b="1" dirty="0">
              <a:solidFill>
                <a:srgbClr val="004998"/>
              </a:solidFill>
            </a:endParaRPr>
          </a:p>
          <a:p>
            <a:pPr marL="857250" indent="-857250" algn="l">
              <a:buFont typeface="Courier New" panose="02070309020205020404" pitchFamily="49" charset="0"/>
              <a:buChar char="o"/>
            </a:pPr>
            <a:endParaRPr lang="pt-BR" sz="3700" b="1" dirty="0">
              <a:solidFill>
                <a:srgbClr val="004998"/>
              </a:solidFill>
            </a:endParaRPr>
          </a:p>
          <a:p>
            <a:pPr algn="l"/>
            <a:r>
              <a:rPr lang="pt-BR" b="1" dirty="0">
                <a:solidFill>
                  <a:srgbClr val="004998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3201104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A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ADDF2FA1-3944-4E02-A1E9-315AECD38A3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8" b="98246" l="9961" r="89844">
                        <a14:foregroundMark x1="28320" y1="36842" x2="28320" y2="36842"/>
                        <a14:foregroundMark x1="74609" y1="69591" x2="74609" y2="69591"/>
                        <a14:foregroundMark x1="67773" y1="94152" x2="67773" y2="94152"/>
                        <a14:foregroundMark x1="23633" y1="62573" x2="23633" y2="62573"/>
                        <a14:foregroundMark x1="58008" y1="94152" x2="58008" y2="94152"/>
                        <a14:foregroundMark x1="49414" y1="95322" x2="49414" y2="95322"/>
                        <a14:foregroundMark x1="61523" y1="87719" x2="61523" y2="87719"/>
                        <a14:foregroundMark x1="64844" y1="89474" x2="64844" y2="89474"/>
                        <a14:foregroundMark x1="72852" y1="77193" x2="72852" y2="77193"/>
                        <a14:foregroundMark x1="54492" y1="92982" x2="54492" y2="92982"/>
                        <a14:foregroundMark x1="46875" y1="95906" x2="46875" y2="95906"/>
                        <a14:foregroundMark x1="35352" y1="98246" x2="35352" y2="98246"/>
                        <a14:foregroundMark x1="40039" y1="98246" x2="40039" y2="98246"/>
                        <a14:foregroundMark x1="42578" y1="7018" x2="42578" y2="7018"/>
                        <a14:foregroundMark x1="42578" y1="4678" x2="42578" y2="4678"/>
                        <a14:foregroundMark x1="39648" y1="16374" x2="39648" y2="1637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138" y="4522097"/>
            <a:ext cx="6387548" cy="213334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9ADD507-F4BD-472A-9FA2-F47035575E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897" y="-245442"/>
            <a:ext cx="1941835" cy="1941835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52AE786-97F1-4502-A1B5-528E299544A3}"/>
              </a:ext>
            </a:extLst>
          </p:cNvPr>
          <p:cNvSpPr txBox="1">
            <a:spLocks/>
          </p:cNvSpPr>
          <p:nvPr/>
        </p:nvSpPr>
        <p:spPr>
          <a:xfrm>
            <a:off x="1016000" y="1082211"/>
            <a:ext cx="10464800" cy="34398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7400" b="1" dirty="0">
                <a:solidFill>
                  <a:srgbClr val="004998"/>
                </a:solidFill>
              </a:rPr>
              <a:t>Como entrar na nova cultura global sem ameaçar a identidade própria de cada povo?</a:t>
            </a:r>
          </a:p>
        </p:txBody>
      </p:sp>
    </p:spTree>
    <p:extLst>
      <p:ext uri="{BB962C8B-B14F-4D97-AF65-F5344CB8AC3E}">
        <p14:creationId xmlns:p14="http://schemas.microsoft.com/office/powerpoint/2010/main" val="2991206449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9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ADDF2FA1-3944-4E02-A1E9-315AECD38A3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8" b="98246" l="9961" r="89844">
                        <a14:foregroundMark x1="28320" y1="36842" x2="28320" y2="36842"/>
                        <a14:foregroundMark x1="74609" y1="69591" x2="74609" y2="69591"/>
                        <a14:foregroundMark x1="67773" y1="94152" x2="67773" y2="94152"/>
                        <a14:foregroundMark x1="23633" y1="62573" x2="23633" y2="62573"/>
                        <a14:foregroundMark x1="58008" y1="94152" x2="58008" y2="94152"/>
                        <a14:foregroundMark x1="49414" y1="95322" x2="49414" y2="95322"/>
                        <a14:foregroundMark x1="61523" y1="87719" x2="61523" y2="87719"/>
                        <a14:foregroundMark x1="64844" y1="89474" x2="64844" y2="89474"/>
                        <a14:foregroundMark x1="72852" y1="77193" x2="72852" y2="77193"/>
                        <a14:foregroundMark x1="54492" y1="92982" x2="54492" y2="92982"/>
                        <a14:foregroundMark x1="46875" y1="95906" x2="46875" y2="95906"/>
                        <a14:foregroundMark x1="35352" y1="98246" x2="35352" y2="98246"/>
                        <a14:foregroundMark x1="40039" y1="98246" x2="40039" y2="98246"/>
                        <a14:foregroundMark x1="42578" y1="7018" x2="42578" y2="7018"/>
                        <a14:foregroundMark x1="42578" y1="4678" x2="42578" y2="4678"/>
                        <a14:foregroundMark x1="39648" y1="16374" x2="39648" y2="1637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138" y="4522097"/>
            <a:ext cx="6387548" cy="213334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9ADD507-F4BD-472A-9FA2-F47035575E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897" y="-245442"/>
            <a:ext cx="1941835" cy="1941835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52AE786-97F1-4502-A1B5-528E299544A3}"/>
              </a:ext>
            </a:extLst>
          </p:cNvPr>
          <p:cNvSpPr txBox="1">
            <a:spLocks/>
          </p:cNvSpPr>
          <p:nvPr/>
        </p:nvSpPr>
        <p:spPr>
          <a:xfrm>
            <a:off x="1131221" y="0"/>
            <a:ext cx="10464800" cy="42049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b="1" dirty="0">
                <a:solidFill>
                  <a:srgbClr val="FFFEFE"/>
                </a:solidFill>
              </a:rPr>
              <a:t>Como acolher a novidade sem perder a fidelidade à herança tradicional?</a:t>
            </a:r>
          </a:p>
        </p:txBody>
      </p:sp>
    </p:spTree>
    <p:extLst>
      <p:ext uri="{BB962C8B-B14F-4D97-AF65-F5344CB8AC3E}">
        <p14:creationId xmlns:p14="http://schemas.microsoft.com/office/powerpoint/2010/main" val="1131195134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ADDF2FA1-3944-4E02-A1E9-315AECD38A3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8" b="98246" l="9961" r="89844">
                        <a14:foregroundMark x1="28320" y1="36842" x2="28320" y2="36842"/>
                        <a14:foregroundMark x1="74609" y1="69591" x2="74609" y2="69591"/>
                        <a14:foregroundMark x1="67773" y1="94152" x2="67773" y2="94152"/>
                        <a14:foregroundMark x1="23633" y1="62573" x2="23633" y2="62573"/>
                        <a14:foregroundMark x1="58008" y1="94152" x2="58008" y2="94152"/>
                        <a14:foregroundMark x1="49414" y1="95322" x2="49414" y2="95322"/>
                        <a14:foregroundMark x1="61523" y1="87719" x2="61523" y2="87719"/>
                        <a14:foregroundMark x1="64844" y1="89474" x2="64844" y2="89474"/>
                        <a14:foregroundMark x1="72852" y1="77193" x2="72852" y2="77193"/>
                        <a14:foregroundMark x1="54492" y1="92982" x2="54492" y2="92982"/>
                        <a14:foregroundMark x1="46875" y1="95906" x2="46875" y2="95906"/>
                        <a14:foregroundMark x1="35352" y1="98246" x2="35352" y2="98246"/>
                        <a14:foregroundMark x1="40039" y1="98246" x2="40039" y2="98246"/>
                        <a14:foregroundMark x1="42578" y1="7018" x2="42578" y2="7018"/>
                        <a14:foregroundMark x1="42578" y1="4678" x2="42578" y2="4678"/>
                        <a14:foregroundMark x1="39648" y1="16374" x2="39648" y2="1637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138" y="4522097"/>
            <a:ext cx="6387548" cy="213334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9ADD507-F4BD-472A-9FA2-F47035575E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897" y="-245442"/>
            <a:ext cx="1941835" cy="1941835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52AE786-97F1-4502-A1B5-528E299544A3}"/>
              </a:ext>
            </a:extLst>
          </p:cNvPr>
          <p:cNvSpPr txBox="1">
            <a:spLocks/>
          </p:cNvSpPr>
          <p:nvPr/>
        </p:nvSpPr>
        <p:spPr>
          <a:xfrm>
            <a:off x="1018679" y="956603"/>
            <a:ext cx="10464800" cy="42049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b="1" dirty="0">
                <a:solidFill>
                  <a:srgbClr val="004998"/>
                </a:solidFill>
              </a:rPr>
              <a:t>Como conciliar a superespecialização das ciências com a necessidade humana de síntese e sabedoria contemplativa?</a:t>
            </a:r>
          </a:p>
        </p:txBody>
      </p:sp>
    </p:spTree>
    <p:extLst>
      <p:ext uri="{BB962C8B-B14F-4D97-AF65-F5344CB8AC3E}">
        <p14:creationId xmlns:p14="http://schemas.microsoft.com/office/powerpoint/2010/main" val="289698958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A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ADDF2FA1-3944-4E02-A1E9-315AECD38A3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8" b="98246" l="9961" r="89844">
                        <a14:foregroundMark x1="28320" y1="36842" x2="28320" y2="36842"/>
                        <a14:foregroundMark x1="74609" y1="69591" x2="74609" y2="69591"/>
                        <a14:foregroundMark x1="67773" y1="94152" x2="67773" y2="94152"/>
                        <a14:foregroundMark x1="23633" y1="62573" x2="23633" y2="62573"/>
                        <a14:foregroundMark x1="58008" y1="94152" x2="58008" y2="94152"/>
                        <a14:foregroundMark x1="49414" y1="95322" x2="49414" y2="95322"/>
                        <a14:foregroundMark x1="61523" y1="87719" x2="61523" y2="87719"/>
                        <a14:foregroundMark x1="64844" y1="89474" x2="64844" y2="89474"/>
                        <a14:foregroundMark x1="72852" y1="77193" x2="72852" y2="77193"/>
                        <a14:foregroundMark x1="54492" y1="92982" x2="54492" y2="92982"/>
                        <a14:foregroundMark x1="46875" y1="95906" x2="46875" y2="95906"/>
                        <a14:foregroundMark x1="35352" y1="98246" x2="35352" y2="98246"/>
                        <a14:foregroundMark x1="40039" y1="98246" x2="40039" y2="98246"/>
                        <a14:foregroundMark x1="42578" y1="7018" x2="42578" y2="7018"/>
                        <a14:foregroundMark x1="42578" y1="4678" x2="42578" y2="4678"/>
                        <a14:foregroundMark x1="39648" y1="16374" x2="39648" y2="1637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138" y="4522097"/>
            <a:ext cx="6387548" cy="213334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9ADD507-F4BD-472A-9FA2-F47035575E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897" y="-245442"/>
            <a:ext cx="1941835" cy="1941835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52AE786-97F1-4502-A1B5-528E299544A3}"/>
              </a:ext>
            </a:extLst>
          </p:cNvPr>
          <p:cNvSpPr txBox="1">
            <a:spLocks/>
          </p:cNvSpPr>
          <p:nvPr/>
        </p:nvSpPr>
        <p:spPr>
          <a:xfrm>
            <a:off x="1016000" y="875035"/>
            <a:ext cx="10464800" cy="34398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8000" b="1" dirty="0">
                <a:solidFill>
                  <a:srgbClr val="004998"/>
                </a:solidFill>
              </a:rPr>
              <a:t>O matrimônio e a família</a:t>
            </a:r>
          </a:p>
          <a:p>
            <a:pPr>
              <a:lnSpc>
                <a:spcPct val="100000"/>
              </a:lnSpc>
            </a:pPr>
            <a:r>
              <a:rPr lang="pt-BR" sz="8000" b="1" dirty="0">
                <a:solidFill>
                  <a:schemeClr val="bg1"/>
                </a:solidFill>
              </a:rPr>
              <a:t>(GS, nn. 47-52)</a:t>
            </a:r>
            <a:endParaRPr lang="pt-BR" sz="7400" b="1" dirty="0">
              <a:solidFill>
                <a:schemeClr val="bg1"/>
              </a:solidFill>
            </a:endParaRPr>
          </a:p>
        </p:txBody>
      </p:sp>
      <p:pic>
        <p:nvPicPr>
          <p:cNvPr id="3" name="Gráfico 2" descr="Família com duas crianças">
            <a:extLst>
              <a:ext uri="{FF2B5EF4-FFF2-40B4-BE49-F238E27FC236}">
                <a16:creationId xmlns:a16="http://schemas.microsoft.com/office/drawing/2014/main" id="{FFB7E2AE-D248-4352-B3D9-ACBDFF6E81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60963" y="202562"/>
            <a:ext cx="1941835" cy="194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5793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A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ADDF2FA1-3944-4E02-A1E9-315AECD38A3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8" b="98246" l="9961" r="89844">
                        <a14:foregroundMark x1="28320" y1="36842" x2="28320" y2="36842"/>
                        <a14:foregroundMark x1="74609" y1="69591" x2="74609" y2="69591"/>
                        <a14:foregroundMark x1="67773" y1="94152" x2="67773" y2="94152"/>
                        <a14:foregroundMark x1="23633" y1="62573" x2="23633" y2="62573"/>
                        <a14:foregroundMark x1="58008" y1="94152" x2="58008" y2="94152"/>
                        <a14:foregroundMark x1="49414" y1="95322" x2="49414" y2="95322"/>
                        <a14:foregroundMark x1="61523" y1="87719" x2="61523" y2="87719"/>
                        <a14:foregroundMark x1="64844" y1="89474" x2="64844" y2="89474"/>
                        <a14:foregroundMark x1="72852" y1="77193" x2="72852" y2="77193"/>
                        <a14:foregroundMark x1="54492" y1="92982" x2="54492" y2="92982"/>
                        <a14:foregroundMark x1="46875" y1="95906" x2="46875" y2="95906"/>
                        <a14:foregroundMark x1="35352" y1="98246" x2="35352" y2="98246"/>
                        <a14:foregroundMark x1="40039" y1="98246" x2="40039" y2="98246"/>
                        <a14:foregroundMark x1="42578" y1="7018" x2="42578" y2="7018"/>
                        <a14:foregroundMark x1="42578" y1="4678" x2="42578" y2="4678"/>
                        <a14:foregroundMark x1="39648" y1="16374" x2="39648" y2="1637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138" y="4522097"/>
            <a:ext cx="6387548" cy="213334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9ADD507-F4BD-472A-9FA2-F47035575E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897" y="-245442"/>
            <a:ext cx="1941835" cy="1941835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52AE786-97F1-4502-A1B5-528E299544A3}"/>
              </a:ext>
            </a:extLst>
          </p:cNvPr>
          <p:cNvSpPr txBox="1">
            <a:spLocks/>
          </p:cNvSpPr>
          <p:nvPr/>
        </p:nvSpPr>
        <p:spPr>
          <a:xfrm>
            <a:off x="1016000" y="1082211"/>
            <a:ext cx="10464800" cy="34398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7400" b="1" dirty="0">
                <a:solidFill>
                  <a:srgbClr val="004998"/>
                </a:solidFill>
              </a:rPr>
              <a:t>Como fazer com que todos tenham acesso aos bens culturais?</a:t>
            </a:r>
          </a:p>
        </p:txBody>
      </p:sp>
    </p:spTree>
    <p:extLst>
      <p:ext uri="{BB962C8B-B14F-4D97-AF65-F5344CB8AC3E}">
        <p14:creationId xmlns:p14="http://schemas.microsoft.com/office/powerpoint/2010/main" val="1252877981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9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ADDF2FA1-3944-4E02-A1E9-315AECD38A3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8" b="98246" l="9961" r="89844">
                        <a14:foregroundMark x1="28320" y1="36842" x2="28320" y2="36842"/>
                        <a14:foregroundMark x1="74609" y1="69591" x2="74609" y2="69591"/>
                        <a14:foregroundMark x1="67773" y1="94152" x2="67773" y2="94152"/>
                        <a14:foregroundMark x1="23633" y1="62573" x2="23633" y2="62573"/>
                        <a14:foregroundMark x1="58008" y1="94152" x2="58008" y2="94152"/>
                        <a14:foregroundMark x1="49414" y1="95322" x2="49414" y2="95322"/>
                        <a14:foregroundMark x1="61523" y1="87719" x2="61523" y2="87719"/>
                        <a14:foregroundMark x1="64844" y1="89474" x2="64844" y2="89474"/>
                        <a14:foregroundMark x1="72852" y1="77193" x2="72852" y2="77193"/>
                        <a14:foregroundMark x1="54492" y1="92982" x2="54492" y2="92982"/>
                        <a14:foregroundMark x1="46875" y1="95906" x2="46875" y2="95906"/>
                        <a14:foregroundMark x1="35352" y1="98246" x2="35352" y2="98246"/>
                        <a14:foregroundMark x1="40039" y1="98246" x2="40039" y2="98246"/>
                        <a14:foregroundMark x1="42578" y1="7018" x2="42578" y2="7018"/>
                        <a14:foregroundMark x1="42578" y1="4678" x2="42578" y2="4678"/>
                        <a14:foregroundMark x1="39648" y1="16374" x2="39648" y2="1637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138" y="4522097"/>
            <a:ext cx="6387548" cy="213334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9ADD507-F4BD-472A-9FA2-F47035575E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897" y="-245442"/>
            <a:ext cx="1941835" cy="1941835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52AE786-97F1-4502-A1B5-528E299544A3}"/>
              </a:ext>
            </a:extLst>
          </p:cNvPr>
          <p:cNvSpPr txBox="1">
            <a:spLocks/>
          </p:cNvSpPr>
          <p:nvPr/>
        </p:nvSpPr>
        <p:spPr>
          <a:xfrm>
            <a:off x="1131221" y="0"/>
            <a:ext cx="10464800" cy="42049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b="1" dirty="0">
                <a:solidFill>
                  <a:srgbClr val="FFFEFE"/>
                </a:solidFill>
              </a:rPr>
              <a:t>Como valorizar a autonomia da cultura moderna sem cair em um humanismo hostil à religião?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51858EF-B589-412B-B500-B2933488F2A6}"/>
              </a:ext>
            </a:extLst>
          </p:cNvPr>
          <p:cNvSpPr txBox="1"/>
          <p:nvPr/>
        </p:nvSpPr>
        <p:spPr>
          <a:xfrm>
            <a:off x="6096000" y="5878286"/>
            <a:ext cx="599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dirty="0">
                <a:solidFill>
                  <a:srgbClr val="FFFEFE"/>
                </a:solidFill>
              </a:rPr>
              <a:t>(</a:t>
            </a:r>
            <a:r>
              <a:rPr lang="pt-BR" sz="3200" i="1" dirty="0">
                <a:solidFill>
                  <a:srgbClr val="FFFEFE"/>
                </a:solidFill>
              </a:rPr>
              <a:t>Gaudium et spes, </a:t>
            </a:r>
            <a:r>
              <a:rPr lang="pt-BR" sz="3200" dirty="0">
                <a:solidFill>
                  <a:srgbClr val="FFFEFE"/>
                </a:solidFill>
              </a:rPr>
              <a:t>n. 56)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1569588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A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69ADD507-F4BD-472A-9FA2-F47035575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897" y="-245442"/>
            <a:ext cx="1941835" cy="1941835"/>
          </a:xfrm>
          <a:prstGeom prst="rect">
            <a:avLst/>
          </a:prstGeom>
        </p:spPr>
      </p:pic>
      <p:pic>
        <p:nvPicPr>
          <p:cNvPr id="3" name="Mídia Online 2" title="Los cristianos al servicio de la humanidad –  El Video del Papa – Enero 2017">
            <a:hlinkClick r:id="" action="ppaction://media"/>
            <a:extLst>
              <a:ext uri="{FF2B5EF4-FFF2-40B4-BE49-F238E27FC236}">
                <a16:creationId xmlns:a16="http://schemas.microsoft.com/office/drawing/2014/main" id="{0B804D19-AF93-4695-A866-465DE1A1637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345800" y="757012"/>
            <a:ext cx="9500400" cy="5343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DDF2FA1-3944-4E02-A1E9-315AECD38A3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78" b="98246" l="9961" r="89844">
                        <a14:foregroundMark x1="28320" y1="36842" x2="28320" y2="36842"/>
                        <a14:foregroundMark x1="74609" y1="69591" x2="74609" y2="69591"/>
                        <a14:foregroundMark x1="67773" y1="94152" x2="67773" y2="94152"/>
                        <a14:foregroundMark x1="23633" y1="62573" x2="23633" y2="62573"/>
                        <a14:foregroundMark x1="58008" y1="94152" x2="58008" y2="94152"/>
                        <a14:foregroundMark x1="49414" y1="95322" x2="49414" y2="95322"/>
                        <a14:foregroundMark x1="61523" y1="87719" x2="61523" y2="87719"/>
                        <a14:foregroundMark x1="64844" y1="89474" x2="64844" y2="89474"/>
                        <a14:foregroundMark x1="72852" y1="77193" x2="72852" y2="77193"/>
                        <a14:foregroundMark x1="54492" y1="92982" x2="54492" y2="92982"/>
                        <a14:foregroundMark x1="46875" y1="95906" x2="46875" y2="95906"/>
                        <a14:foregroundMark x1="35352" y1="98246" x2="35352" y2="98246"/>
                        <a14:foregroundMark x1="40039" y1="98246" x2="40039" y2="98246"/>
                        <a14:foregroundMark x1="42578" y1="7018" x2="42578" y2="7018"/>
                        <a14:foregroundMark x1="42578" y1="4678" x2="42578" y2="4678"/>
                        <a14:foregroundMark x1="39648" y1="16374" x2="39648" y2="1637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3000" y="5130811"/>
            <a:ext cx="4377600" cy="14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5728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ADDF2FA1-3944-4E02-A1E9-315AECD38A3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8" b="98246" l="9961" r="89844">
                        <a14:foregroundMark x1="28320" y1="36842" x2="28320" y2="36842"/>
                        <a14:foregroundMark x1="74609" y1="69591" x2="74609" y2="69591"/>
                        <a14:foregroundMark x1="67773" y1="94152" x2="67773" y2="94152"/>
                        <a14:foregroundMark x1="23633" y1="62573" x2="23633" y2="62573"/>
                        <a14:foregroundMark x1="58008" y1="94152" x2="58008" y2="94152"/>
                        <a14:foregroundMark x1="49414" y1="95322" x2="49414" y2="95322"/>
                        <a14:foregroundMark x1="61523" y1="87719" x2="61523" y2="87719"/>
                        <a14:foregroundMark x1="64844" y1="89474" x2="64844" y2="89474"/>
                        <a14:foregroundMark x1="72852" y1="77193" x2="72852" y2="77193"/>
                        <a14:foregroundMark x1="54492" y1="92982" x2="54492" y2="92982"/>
                        <a14:foregroundMark x1="46875" y1="95906" x2="46875" y2="95906"/>
                        <a14:foregroundMark x1="35352" y1="98246" x2="35352" y2="98246"/>
                        <a14:foregroundMark x1="40039" y1="98246" x2="40039" y2="98246"/>
                        <a14:foregroundMark x1="42578" y1="7018" x2="42578" y2="7018"/>
                        <a14:foregroundMark x1="42578" y1="4678" x2="42578" y2="4678"/>
                        <a14:foregroundMark x1="39648" y1="16374" x2="39648" y2="1637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138" y="4522097"/>
            <a:ext cx="6387548" cy="2133341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13CB3D0A-1836-40F9-B35E-02EC90300F1D}"/>
              </a:ext>
            </a:extLst>
          </p:cNvPr>
          <p:cNvSpPr/>
          <p:nvPr/>
        </p:nvSpPr>
        <p:spPr>
          <a:xfrm>
            <a:off x="10363896" y="0"/>
            <a:ext cx="1828103" cy="6858000"/>
          </a:xfrm>
          <a:prstGeom prst="rect">
            <a:avLst/>
          </a:prstGeom>
          <a:solidFill>
            <a:srgbClr val="004998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69ADD507-F4BD-472A-9FA2-F47035575E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897" y="-245442"/>
            <a:ext cx="1941835" cy="1941835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52AE786-97F1-4502-A1B5-528E299544A3}"/>
              </a:ext>
            </a:extLst>
          </p:cNvPr>
          <p:cNvSpPr txBox="1">
            <a:spLocks/>
          </p:cNvSpPr>
          <p:nvPr/>
        </p:nvSpPr>
        <p:spPr>
          <a:xfrm>
            <a:off x="252922" y="0"/>
            <a:ext cx="9763275" cy="11652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b="1" dirty="0">
                <a:solidFill>
                  <a:srgbClr val="004998"/>
                </a:solidFill>
              </a:rPr>
              <a:t>Princípios para a promoção</a:t>
            </a:r>
            <a:endParaRPr lang="pt-BR" b="1" dirty="0">
              <a:solidFill>
                <a:srgbClr val="CCAE41"/>
              </a:solidFill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D249EA6A-C7FF-4E96-AC45-33D83EC68D3E}"/>
              </a:ext>
            </a:extLst>
          </p:cNvPr>
          <p:cNvSpPr txBox="1">
            <a:spLocks/>
          </p:cNvSpPr>
          <p:nvPr/>
        </p:nvSpPr>
        <p:spPr>
          <a:xfrm>
            <a:off x="252922" y="1165296"/>
            <a:ext cx="9645821" cy="62774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pt-BR" sz="2900" b="1" dirty="0">
                <a:solidFill>
                  <a:srgbClr val="CCAE41"/>
                </a:solidFill>
              </a:rPr>
              <a:t>Fé e cultura: </a:t>
            </a:r>
            <a:r>
              <a:rPr lang="pt-BR" sz="2900" b="1" dirty="0">
                <a:solidFill>
                  <a:srgbClr val="004998"/>
                </a:solidFill>
              </a:rPr>
              <a:t>cooperação com sábios e especialistas para o melhoramento da sociedade (preparar a sociedade para receber a mensagem evangélica) (n. 57).</a:t>
            </a:r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pt-BR" sz="2500" dirty="0"/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pt-BR" sz="2700" b="1" dirty="0">
                <a:solidFill>
                  <a:srgbClr val="004998"/>
                </a:solidFill>
              </a:rPr>
              <a:t>“a Igreja, vivendo no decurso dos tempos em diversos condicionalismos, empregou os </a:t>
            </a:r>
            <a:r>
              <a:rPr lang="pt-BR" sz="2700" b="1" dirty="0">
                <a:solidFill>
                  <a:srgbClr val="CCAE41"/>
                </a:solidFill>
              </a:rPr>
              <a:t>recursos das diversas culturas para fazer chegar a todas as gentes a mensagem de Cristo</a:t>
            </a:r>
            <a:r>
              <a:rPr lang="pt-BR" sz="2700" b="1" dirty="0">
                <a:solidFill>
                  <a:srgbClr val="004998"/>
                </a:solidFill>
              </a:rPr>
              <a:t>, para a explicar, investigar e penetrar mais profundamente e para lhe dar melhor expressão na celebração da Liturgia e na vida da multiforme comunidade dos fiéis” (n. 58)</a:t>
            </a:r>
            <a:endParaRPr lang="pt-BR" sz="1600" b="1" dirty="0">
              <a:solidFill>
                <a:srgbClr val="004998"/>
              </a:solidFill>
            </a:endParaRPr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pt-BR" sz="2900" b="1" dirty="0">
              <a:solidFill>
                <a:srgbClr val="004998"/>
              </a:solidFill>
            </a:endParaRPr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pt-BR" sz="2900" b="1" dirty="0">
              <a:solidFill>
                <a:srgbClr val="004998"/>
              </a:solidFill>
            </a:endParaRPr>
          </a:p>
          <a:p>
            <a:pPr algn="l"/>
            <a:endParaRPr lang="pt-BR" sz="3700" b="1" dirty="0">
              <a:solidFill>
                <a:srgbClr val="004998"/>
              </a:solidFill>
            </a:endParaRPr>
          </a:p>
          <a:p>
            <a:pPr marL="857250" indent="-857250" algn="l">
              <a:buFont typeface="Courier New" panose="02070309020205020404" pitchFamily="49" charset="0"/>
              <a:buChar char="o"/>
            </a:pPr>
            <a:endParaRPr lang="pt-BR" sz="3700" b="1" dirty="0">
              <a:solidFill>
                <a:srgbClr val="004998"/>
              </a:solidFill>
            </a:endParaRPr>
          </a:p>
          <a:p>
            <a:pPr marL="857250" indent="-857250" algn="l">
              <a:buFont typeface="Courier New" panose="02070309020205020404" pitchFamily="49" charset="0"/>
              <a:buChar char="o"/>
            </a:pPr>
            <a:endParaRPr lang="pt-BR" sz="3700" b="1" dirty="0">
              <a:solidFill>
                <a:srgbClr val="004998"/>
              </a:solidFill>
            </a:endParaRPr>
          </a:p>
          <a:p>
            <a:pPr marL="857250" indent="-857250" algn="l">
              <a:buFont typeface="Courier New" panose="02070309020205020404" pitchFamily="49" charset="0"/>
              <a:buChar char="o"/>
            </a:pPr>
            <a:endParaRPr lang="pt-BR" sz="3700" b="1" dirty="0">
              <a:solidFill>
                <a:srgbClr val="004998"/>
              </a:solidFill>
            </a:endParaRPr>
          </a:p>
          <a:p>
            <a:pPr algn="l"/>
            <a:r>
              <a:rPr lang="pt-BR" b="1" dirty="0">
                <a:solidFill>
                  <a:srgbClr val="004998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5881532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9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ADDF2FA1-3944-4E02-A1E9-315AECD38A3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8" b="98246" l="9961" r="89844">
                        <a14:foregroundMark x1="28320" y1="36842" x2="28320" y2="36842"/>
                        <a14:foregroundMark x1="74609" y1="69591" x2="74609" y2="69591"/>
                        <a14:foregroundMark x1="67773" y1="94152" x2="67773" y2="94152"/>
                        <a14:foregroundMark x1="23633" y1="62573" x2="23633" y2="62573"/>
                        <a14:foregroundMark x1="58008" y1="94152" x2="58008" y2="94152"/>
                        <a14:foregroundMark x1="49414" y1="95322" x2="49414" y2="95322"/>
                        <a14:foregroundMark x1="61523" y1="87719" x2="61523" y2="87719"/>
                        <a14:foregroundMark x1="64844" y1="89474" x2="64844" y2="89474"/>
                        <a14:foregroundMark x1="72852" y1="77193" x2="72852" y2="77193"/>
                        <a14:foregroundMark x1="54492" y1="92982" x2="54492" y2="92982"/>
                        <a14:foregroundMark x1="46875" y1="95906" x2="46875" y2="95906"/>
                        <a14:foregroundMark x1="35352" y1="98246" x2="35352" y2="98246"/>
                        <a14:foregroundMark x1="40039" y1="98246" x2="40039" y2="98246"/>
                        <a14:foregroundMark x1="42578" y1="7018" x2="42578" y2="7018"/>
                        <a14:foregroundMark x1="42578" y1="4678" x2="42578" y2="4678"/>
                        <a14:foregroundMark x1="39648" y1="16374" x2="39648" y2="1637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138" y="4522097"/>
            <a:ext cx="6387548" cy="213334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9ADD507-F4BD-472A-9FA2-F47035575E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897" y="-245442"/>
            <a:ext cx="1941835" cy="1941835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52AE786-97F1-4502-A1B5-528E299544A3}"/>
              </a:ext>
            </a:extLst>
          </p:cNvPr>
          <p:cNvSpPr txBox="1">
            <a:spLocks/>
          </p:cNvSpPr>
          <p:nvPr/>
        </p:nvSpPr>
        <p:spPr>
          <a:xfrm>
            <a:off x="1018679" y="590843"/>
            <a:ext cx="10464800" cy="42049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b="1" dirty="0">
                <a:solidFill>
                  <a:srgbClr val="FFFEFE"/>
                </a:solidFill>
              </a:rPr>
              <a:t>O Evangelho de Cristo renova continuamente a vida e cultura do homem decaído, e combate e elimina os erros e males nascidos da permanente sedução e ameaça do pecado. Purifica sem cessar e eleva os costumes dos povos.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51858EF-B589-412B-B500-B2933488F2A6}"/>
              </a:ext>
            </a:extLst>
          </p:cNvPr>
          <p:cNvSpPr txBox="1"/>
          <p:nvPr/>
        </p:nvSpPr>
        <p:spPr>
          <a:xfrm>
            <a:off x="6096000" y="5878286"/>
            <a:ext cx="599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dirty="0">
                <a:solidFill>
                  <a:srgbClr val="FFFEFE"/>
                </a:solidFill>
              </a:rPr>
              <a:t>(</a:t>
            </a:r>
            <a:r>
              <a:rPr lang="pt-BR" sz="3200" i="1" dirty="0">
                <a:solidFill>
                  <a:srgbClr val="FFFEFE"/>
                </a:solidFill>
              </a:rPr>
              <a:t>Gaudium et spes, </a:t>
            </a:r>
            <a:r>
              <a:rPr lang="pt-BR" sz="3200" dirty="0">
                <a:solidFill>
                  <a:srgbClr val="FFFEFE"/>
                </a:solidFill>
              </a:rPr>
              <a:t>n. 58)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3117193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ADDF2FA1-3944-4E02-A1E9-315AECD38A3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8" b="98246" l="9961" r="89844">
                        <a14:foregroundMark x1="28320" y1="36842" x2="28320" y2="36842"/>
                        <a14:foregroundMark x1="74609" y1="69591" x2="74609" y2="69591"/>
                        <a14:foregroundMark x1="67773" y1="94152" x2="67773" y2="94152"/>
                        <a14:foregroundMark x1="23633" y1="62573" x2="23633" y2="62573"/>
                        <a14:foregroundMark x1="58008" y1="94152" x2="58008" y2="94152"/>
                        <a14:foregroundMark x1="49414" y1="95322" x2="49414" y2="95322"/>
                        <a14:foregroundMark x1="61523" y1="87719" x2="61523" y2="87719"/>
                        <a14:foregroundMark x1="64844" y1="89474" x2="64844" y2="89474"/>
                        <a14:foregroundMark x1="72852" y1="77193" x2="72852" y2="77193"/>
                        <a14:foregroundMark x1="54492" y1="92982" x2="54492" y2="92982"/>
                        <a14:foregroundMark x1="46875" y1="95906" x2="46875" y2="95906"/>
                        <a14:foregroundMark x1="35352" y1="98246" x2="35352" y2="98246"/>
                        <a14:foregroundMark x1="40039" y1="98246" x2="40039" y2="98246"/>
                        <a14:foregroundMark x1="42578" y1="7018" x2="42578" y2="7018"/>
                        <a14:foregroundMark x1="42578" y1="4678" x2="42578" y2="4678"/>
                        <a14:foregroundMark x1="39648" y1="16374" x2="39648" y2="1637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138" y="4522097"/>
            <a:ext cx="6387548" cy="2133341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13CB3D0A-1836-40F9-B35E-02EC90300F1D}"/>
              </a:ext>
            </a:extLst>
          </p:cNvPr>
          <p:cNvSpPr/>
          <p:nvPr/>
        </p:nvSpPr>
        <p:spPr>
          <a:xfrm>
            <a:off x="10363896" y="0"/>
            <a:ext cx="1828103" cy="6858000"/>
          </a:xfrm>
          <a:prstGeom prst="rect">
            <a:avLst/>
          </a:prstGeom>
          <a:solidFill>
            <a:srgbClr val="004998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69ADD507-F4BD-472A-9FA2-F47035575E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897" y="-245442"/>
            <a:ext cx="1941835" cy="1941835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52AE786-97F1-4502-A1B5-528E299544A3}"/>
              </a:ext>
            </a:extLst>
          </p:cNvPr>
          <p:cNvSpPr txBox="1">
            <a:spLocks/>
          </p:cNvSpPr>
          <p:nvPr/>
        </p:nvSpPr>
        <p:spPr>
          <a:xfrm>
            <a:off x="252922" y="0"/>
            <a:ext cx="9763275" cy="11652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b="1" dirty="0">
                <a:solidFill>
                  <a:srgbClr val="004998"/>
                </a:solidFill>
              </a:rPr>
              <a:t>Deveres dos cristãos</a:t>
            </a:r>
            <a:endParaRPr lang="pt-BR" b="1" dirty="0">
              <a:solidFill>
                <a:srgbClr val="CCAE41"/>
              </a:solidFill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D249EA6A-C7FF-4E96-AC45-33D83EC68D3E}"/>
              </a:ext>
            </a:extLst>
          </p:cNvPr>
          <p:cNvSpPr txBox="1">
            <a:spLocks/>
          </p:cNvSpPr>
          <p:nvPr/>
        </p:nvSpPr>
        <p:spPr>
          <a:xfrm>
            <a:off x="139189" y="984739"/>
            <a:ext cx="9640660" cy="665493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pt-BR" sz="2900" b="1" dirty="0">
                <a:solidFill>
                  <a:srgbClr val="CCAE41"/>
                </a:solidFill>
              </a:rPr>
              <a:t>Direito do homem à cultura: </a:t>
            </a:r>
            <a:r>
              <a:rPr lang="pt-BR" sz="2900" b="1" dirty="0">
                <a:solidFill>
                  <a:srgbClr val="004998"/>
                </a:solidFill>
              </a:rPr>
              <a:t>defender o acesso à cultura em vista de superar a miséria da ignorância.</a:t>
            </a:r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pt-BR" sz="2900" b="1" dirty="0">
              <a:solidFill>
                <a:srgbClr val="004998"/>
              </a:solidFill>
            </a:endParaRPr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pt-BR" sz="2900" b="1" dirty="0">
                <a:solidFill>
                  <a:srgbClr val="CCAE41"/>
                </a:solidFill>
              </a:rPr>
              <a:t>Uma educação cultural integral: </a:t>
            </a:r>
            <a:r>
              <a:rPr lang="pt-BR" sz="2900" b="1" dirty="0">
                <a:solidFill>
                  <a:srgbClr val="004998"/>
                </a:solidFill>
              </a:rPr>
              <a:t>defender um ensino que valorize a humanidade em sua totalidade (inteligência, vontade, consciência, fraternidade).</a:t>
            </a:r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pt-BR" sz="2900" b="1" dirty="0">
              <a:solidFill>
                <a:srgbClr val="004998"/>
              </a:solidFill>
            </a:endParaRPr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pt-BR" sz="2900" b="1" dirty="0">
                <a:solidFill>
                  <a:srgbClr val="CCAE41"/>
                </a:solidFill>
              </a:rPr>
              <a:t>Cultura humana e formação cristã: </a:t>
            </a:r>
            <a:r>
              <a:rPr lang="pt-BR" sz="2900" b="1" dirty="0">
                <a:solidFill>
                  <a:srgbClr val="004998"/>
                </a:solidFill>
              </a:rPr>
              <a:t>comunicar a doutrina aos homens deste tempo com criatividade, inovação e fidelidade.</a:t>
            </a:r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pt-BR" sz="2900" b="1" dirty="0">
              <a:solidFill>
                <a:srgbClr val="CCAE41"/>
              </a:solidFill>
            </a:endParaRPr>
          </a:p>
          <a:p>
            <a:pPr algn="r">
              <a:lnSpc>
                <a:spcPct val="100000"/>
              </a:lnSpc>
            </a:pPr>
            <a:r>
              <a:rPr lang="pt-BR" sz="2900" b="1" dirty="0">
                <a:solidFill>
                  <a:srgbClr val="004998"/>
                </a:solidFill>
              </a:rPr>
              <a:t>(nn. 60-62)</a:t>
            </a:r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pt-BR" sz="2900" b="1" dirty="0">
              <a:solidFill>
                <a:srgbClr val="004998"/>
              </a:solidFill>
            </a:endParaRPr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pt-BR" sz="2900" b="1" dirty="0">
              <a:solidFill>
                <a:srgbClr val="004998"/>
              </a:solidFill>
            </a:endParaRPr>
          </a:p>
          <a:p>
            <a:pPr algn="l"/>
            <a:endParaRPr lang="pt-BR" sz="3700" b="1" dirty="0">
              <a:solidFill>
                <a:srgbClr val="004998"/>
              </a:solidFill>
            </a:endParaRPr>
          </a:p>
          <a:p>
            <a:pPr marL="857250" indent="-857250" algn="l">
              <a:buFont typeface="Courier New" panose="02070309020205020404" pitchFamily="49" charset="0"/>
              <a:buChar char="o"/>
            </a:pPr>
            <a:endParaRPr lang="pt-BR" sz="3700" b="1" dirty="0">
              <a:solidFill>
                <a:srgbClr val="004998"/>
              </a:solidFill>
            </a:endParaRPr>
          </a:p>
          <a:p>
            <a:pPr marL="857250" indent="-857250" algn="l">
              <a:buFont typeface="Courier New" panose="02070309020205020404" pitchFamily="49" charset="0"/>
              <a:buChar char="o"/>
            </a:pPr>
            <a:endParaRPr lang="pt-BR" sz="3700" b="1" dirty="0">
              <a:solidFill>
                <a:srgbClr val="004998"/>
              </a:solidFill>
            </a:endParaRPr>
          </a:p>
          <a:p>
            <a:pPr marL="857250" indent="-857250" algn="l">
              <a:buFont typeface="Courier New" panose="02070309020205020404" pitchFamily="49" charset="0"/>
              <a:buChar char="o"/>
            </a:pPr>
            <a:endParaRPr lang="pt-BR" sz="3700" b="1" dirty="0">
              <a:solidFill>
                <a:srgbClr val="004998"/>
              </a:solidFill>
            </a:endParaRPr>
          </a:p>
          <a:p>
            <a:pPr algn="l"/>
            <a:r>
              <a:rPr lang="pt-BR" b="1" dirty="0">
                <a:solidFill>
                  <a:srgbClr val="004998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1965256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ADDF2FA1-3944-4E02-A1E9-315AECD38A3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8" b="98246" l="9961" r="89844">
                        <a14:foregroundMark x1="28320" y1="36842" x2="28320" y2="36842"/>
                        <a14:foregroundMark x1="74609" y1="69591" x2="74609" y2="69591"/>
                        <a14:foregroundMark x1="67773" y1="94152" x2="67773" y2="94152"/>
                        <a14:foregroundMark x1="23633" y1="62573" x2="23633" y2="62573"/>
                        <a14:foregroundMark x1="58008" y1="94152" x2="58008" y2="94152"/>
                        <a14:foregroundMark x1="49414" y1="95322" x2="49414" y2="95322"/>
                        <a14:foregroundMark x1="61523" y1="87719" x2="61523" y2="87719"/>
                        <a14:foregroundMark x1="64844" y1="89474" x2="64844" y2="89474"/>
                        <a14:foregroundMark x1="72852" y1="77193" x2="72852" y2="77193"/>
                        <a14:foregroundMark x1="54492" y1="92982" x2="54492" y2="92982"/>
                        <a14:foregroundMark x1="46875" y1="95906" x2="46875" y2="95906"/>
                        <a14:foregroundMark x1="35352" y1="98246" x2="35352" y2="98246"/>
                        <a14:foregroundMark x1="40039" y1="98246" x2="40039" y2="98246"/>
                        <a14:foregroundMark x1="42578" y1="7018" x2="42578" y2="7018"/>
                        <a14:foregroundMark x1="42578" y1="4678" x2="42578" y2="4678"/>
                        <a14:foregroundMark x1="39648" y1="16374" x2="39648" y2="1637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138" y="4522097"/>
            <a:ext cx="6387548" cy="213334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9ADD507-F4BD-472A-9FA2-F47035575E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897" y="-245442"/>
            <a:ext cx="1941835" cy="1941835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52AE786-97F1-4502-A1B5-528E299544A3}"/>
              </a:ext>
            </a:extLst>
          </p:cNvPr>
          <p:cNvSpPr txBox="1">
            <a:spLocks/>
          </p:cNvSpPr>
          <p:nvPr/>
        </p:nvSpPr>
        <p:spPr>
          <a:xfrm>
            <a:off x="751058" y="725475"/>
            <a:ext cx="10464800" cy="39449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3600" b="1" dirty="0">
                <a:solidFill>
                  <a:srgbClr val="004998"/>
                </a:solidFill>
              </a:rPr>
              <a:t>“É</a:t>
            </a:r>
            <a:r>
              <a:rPr lang="pt-BR" sz="4400" b="1" dirty="0">
                <a:solidFill>
                  <a:srgbClr val="004998"/>
                </a:solidFill>
              </a:rPr>
              <a:t>, mesmo de desejar que muitos leigos adquiram uma </a:t>
            </a:r>
            <a:r>
              <a:rPr lang="pt-BR" sz="4400" b="1" dirty="0">
                <a:solidFill>
                  <a:srgbClr val="CCAE41"/>
                </a:solidFill>
              </a:rPr>
              <a:t>conveniente formação nas disciplinas sagradas</a:t>
            </a:r>
            <a:r>
              <a:rPr lang="pt-BR" sz="4400" b="1" dirty="0">
                <a:solidFill>
                  <a:srgbClr val="004998"/>
                </a:solidFill>
              </a:rPr>
              <a:t> e que muitos deles se consagrem expressamente a cultivar e aprofundar estes estudos</a:t>
            </a:r>
            <a:r>
              <a:rPr lang="pt-BR" sz="3600" b="1" dirty="0">
                <a:solidFill>
                  <a:srgbClr val="004998"/>
                </a:solidFill>
              </a:rPr>
              <a:t>. </a:t>
            </a:r>
            <a:endParaRPr lang="pt-BR" sz="4000" b="1" dirty="0">
              <a:solidFill>
                <a:srgbClr val="0049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488678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ADDF2FA1-3944-4E02-A1E9-315AECD38A3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8" b="98246" l="9961" r="89844">
                        <a14:foregroundMark x1="28320" y1="36842" x2="28320" y2="36842"/>
                        <a14:foregroundMark x1="74609" y1="69591" x2="74609" y2="69591"/>
                        <a14:foregroundMark x1="67773" y1="94152" x2="67773" y2="94152"/>
                        <a14:foregroundMark x1="23633" y1="62573" x2="23633" y2="62573"/>
                        <a14:foregroundMark x1="58008" y1="94152" x2="58008" y2="94152"/>
                        <a14:foregroundMark x1="49414" y1="95322" x2="49414" y2="95322"/>
                        <a14:foregroundMark x1="61523" y1="87719" x2="61523" y2="87719"/>
                        <a14:foregroundMark x1="64844" y1="89474" x2="64844" y2="89474"/>
                        <a14:foregroundMark x1="72852" y1="77193" x2="72852" y2="77193"/>
                        <a14:foregroundMark x1="54492" y1="92982" x2="54492" y2="92982"/>
                        <a14:foregroundMark x1="46875" y1="95906" x2="46875" y2="95906"/>
                        <a14:foregroundMark x1="35352" y1="98246" x2="35352" y2="98246"/>
                        <a14:foregroundMark x1="40039" y1="98246" x2="40039" y2="98246"/>
                        <a14:foregroundMark x1="42578" y1="7018" x2="42578" y2="7018"/>
                        <a14:foregroundMark x1="42578" y1="4678" x2="42578" y2="4678"/>
                        <a14:foregroundMark x1="39648" y1="16374" x2="39648" y2="1637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138" y="4522097"/>
            <a:ext cx="6387548" cy="213334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9ADD507-F4BD-472A-9FA2-F47035575E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897" y="-245442"/>
            <a:ext cx="1941835" cy="1941835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52AE786-97F1-4502-A1B5-528E299544A3}"/>
              </a:ext>
            </a:extLst>
          </p:cNvPr>
          <p:cNvSpPr txBox="1">
            <a:spLocks/>
          </p:cNvSpPr>
          <p:nvPr/>
        </p:nvSpPr>
        <p:spPr>
          <a:xfrm>
            <a:off x="751058" y="725475"/>
            <a:ext cx="10464800" cy="39449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b="1" dirty="0">
                <a:solidFill>
                  <a:srgbClr val="004998"/>
                </a:solidFill>
              </a:rPr>
              <a:t>E para que possam desempenhar bem a sua tarefa, deve reconhecer-se aos fiéis, clérigos ou leigos, uma justa </a:t>
            </a:r>
            <a:r>
              <a:rPr lang="pt-BR" b="1" dirty="0">
                <a:solidFill>
                  <a:srgbClr val="CCAE41"/>
                </a:solidFill>
              </a:rPr>
              <a:t>liberdade de investigação</a:t>
            </a:r>
            <a:r>
              <a:rPr lang="pt-BR" b="1" dirty="0">
                <a:solidFill>
                  <a:srgbClr val="004998"/>
                </a:solidFill>
              </a:rPr>
              <a:t>, de pensamento e de expressão da própria opinião, com humildade e fortaleza, nos domínios da sua competência”.</a:t>
            </a:r>
            <a:endParaRPr lang="pt-BR" sz="4000" b="1" dirty="0">
              <a:solidFill>
                <a:srgbClr val="004998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242B859-09E9-4824-89C0-6A46B1F1515B}"/>
              </a:ext>
            </a:extLst>
          </p:cNvPr>
          <p:cNvSpPr txBox="1"/>
          <p:nvPr/>
        </p:nvSpPr>
        <p:spPr>
          <a:xfrm>
            <a:off x="6096000" y="5878286"/>
            <a:ext cx="599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dirty="0">
                <a:solidFill>
                  <a:srgbClr val="004998"/>
                </a:solidFill>
              </a:rPr>
              <a:t>(</a:t>
            </a:r>
            <a:r>
              <a:rPr lang="pt-BR" sz="3200" i="1" dirty="0">
                <a:solidFill>
                  <a:srgbClr val="004998"/>
                </a:solidFill>
              </a:rPr>
              <a:t>Gaudium et spes, </a:t>
            </a:r>
            <a:r>
              <a:rPr lang="pt-BR" sz="3200" dirty="0">
                <a:solidFill>
                  <a:srgbClr val="004998"/>
                </a:solidFill>
              </a:rPr>
              <a:t>n. 62)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0243081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9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ADDF2FA1-3944-4E02-A1E9-315AECD38A3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8" b="98246" l="9961" r="89844">
                        <a14:foregroundMark x1="28320" y1="36842" x2="28320" y2="36842"/>
                        <a14:foregroundMark x1="74609" y1="69591" x2="74609" y2="69591"/>
                        <a14:foregroundMark x1="67773" y1="94152" x2="67773" y2="94152"/>
                        <a14:foregroundMark x1="23633" y1="62573" x2="23633" y2="62573"/>
                        <a14:foregroundMark x1="58008" y1="94152" x2="58008" y2="94152"/>
                        <a14:foregroundMark x1="49414" y1="95322" x2="49414" y2="95322"/>
                        <a14:foregroundMark x1="61523" y1="87719" x2="61523" y2="87719"/>
                        <a14:foregroundMark x1="64844" y1="89474" x2="64844" y2="89474"/>
                        <a14:foregroundMark x1="72852" y1="77193" x2="72852" y2="77193"/>
                        <a14:foregroundMark x1="54492" y1="92982" x2="54492" y2="92982"/>
                        <a14:foregroundMark x1="46875" y1="95906" x2="46875" y2="95906"/>
                        <a14:foregroundMark x1="35352" y1="98246" x2="35352" y2="98246"/>
                        <a14:foregroundMark x1="40039" y1="98246" x2="40039" y2="98246"/>
                        <a14:foregroundMark x1="42578" y1="7018" x2="42578" y2="7018"/>
                        <a14:foregroundMark x1="42578" y1="4678" x2="42578" y2="4678"/>
                        <a14:foregroundMark x1="39648" y1="16374" x2="39648" y2="1637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138" y="4522097"/>
            <a:ext cx="6387548" cy="213334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9ADD507-F4BD-472A-9FA2-F47035575E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897" y="-245442"/>
            <a:ext cx="1941835" cy="1941835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52AE786-97F1-4502-A1B5-528E299544A3}"/>
              </a:ext>
            </a:extLst>
          </p:cNvPr>
          <p:cNvSpPr txBox="1">
            <a:spLocks/>
          </p:cNvSpPr>
          <p:nvPr/>
        </p:nvSpPr>
        <p:spPr>
          <a:xfrm>
            <a:off x="1117153" y="233420"/>
            <a:ext cx="10464800" cy="42049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b="1" dirty="0">
                <a:solidFill>
                  <a:srgbClr val="CCAE41"/>
                </a:solidFill>
              </a:rPr>
              <a:t>Educar </a:t>
            </a:r>
            <a:r>
              <a:rPr lang="pt-BR" b="1" dirty="0">
                <a:solidFill>
                  <a:schemeClr val="bg1"/>
                </a:solidFill>
              </a:rPr>
              <a:t>para uma aproximação entre a Mensagem Evangélica e a cultura em vista da </a:t>
            </a:r>
            <a:r>
              <a:rPr lang="pt-BR" b="1" i="1" dirty="0">
                <a:solidFill>
                  <a:srgbClr val="CCAE41"/>
                </a:solidFill>
              </a:rPr>
              <a:t>fraternidade.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71304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69ADD507-F4BD-472A-9FA2-F47035575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897" y="-245442"/>
            <a:ext cx="1941835" cy="1941835"/>
          </a:xfrm>
          <a:prstGeom prst="rect">
            <a:avLst/>
          </a:prstGeom>
        </p:spPr>
      </p:pic>
      <p:pic>
        <p:nvPicPr>
          <p:cNvPr id="2" name="Mídia Online 1" title="Por los educadores – El Video del Papa 1 – Enero 2023">
            <a:hlinkClick r:id="" action="ppaction://media"/>
            <a:extLst>
              <a:ext uri="{FF2B5EF4-FFF2-40B4-BE49-F238E27FC236}">
                <a16:creationId xmlns:a16="http://schemas.microsoft.com/office/drawing/2014/main" id="{75E16935-A9E3-4CAE-B79E-14BD9EF2B20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345800" y="757012"/>
            <a:ext cx="9500400" cy="5343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DDF2FA1-3944-4E02-A1E9-315AECD38A3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78" b="98246" l="9961" r="89844">
                        <a14:foregroundMark x1="28320" y1="36842" x2="28320" y2="36842"/>
                        <a14:foregroundMark x1="74609" y1="69591" x2="74609" y2="69591"/>
                        <a14:foregroundMark x1="67773" y1="94152" x2="67773" y2="94152"/>
                        <a14:foregroundMark x1="23633" y1="62573" x2="23633" y2="62573"/>
                        <a14:foregroundMark x1="58008" y1="94152" x2="58008" y2="94152"/>
                        <a14:foregroundMark x1="49414" y1="95322" x2="49414" y2="95322"/>
                        <a14:foregroundMark x1="61523" y1="87719" x2="61523" y2="87719"/>
                        <a14:foregroundMark x1="64844" y1="89474" x2="64844" y2="89474"/>
                        <a14:foregroundMark x1="72852" y1="77193" x2="72852" y2="77193"/>
                        <a14:foregroundMark x1="54492" y1="92982" x2="54492" y2="92982"/>
                        <a14:foregroundMark x1="46875" y1="95906" x2="46875" y2="95906"/>
                        <a14:foregroundMark x1="35352" y1="98246" x2="35352" y2="98246"/>
                        <a14:foregroundMark x1="40039" y1="98246" x2="40039" y2="98246"/>
                        <a14:foregroundMark x1="42578" y1="7018" x2="42578" y2="7018"/>
                        <a14:foregroundMark x1="42578" y1="4678" x2="42578" y2="4678"/>
                        <a14:foregroundMark x1="39648" y1="16374" x2="39648" y2="1637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3000" y="5130811"/>
            <a:ext cx="4377600" cy="14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256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9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69ADD507-F4BD-472A-9FA2-F47035575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897" y="-245442"/>
            <a:ext cx="1941835" cy="1941835"/>
          </a:xfrm>
          <a:prstGeom prst="rect">
            <a:avLst/>
          </a:prstGeom>
        </p:spPr>
      </p:pic>
      <p:pic>
        <p:nvPicPr>
          <p:cNvPr id="3" name="Mídia Online 2" title="La familia, un tesoro – El Video del Papa – Agosto 2018">
            <a:hlinkClick r:id="" action="ppaction://media"/>
            <a:extLst>
              <a:ext uri="{FF2B5EF4-FFF2-40B4-BE49-F238E27FC236}">
                <a16:creationId xmlns:a16="http://schemas.microsoft.com/office/drawing/2014/main" id="{8C069A17-70F8-45C0-A4B5-7D480D8F44D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341426" y="580182"/>
            <a:ext cx="9500400" cy="5343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DDF2FA1-3944-4E02-A1E9-315AECD38A3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78" b="98246" l="9961" r="89844">
                        <a14:foregroundMark x1="28320" y1="36842" x2="28320" y2="36842"/>
                        <a14:foregroundMark x1="74609" y1="69591" x2="74609" y2="69591"/>
                        <a14:foregroundMark x1="67773" y1="94152" x2="67773" y2="94152"/>
                        <a14:foregroundMark x1="23633" y1="62573" x2="23633" y2="62573"/>
                        <a14:foregroundMark x1="58008" y1="94152" x2="58008" y2="94152"/>
                        <a14:foregroundMark x1="49414" y1="95322" x2="49414" y2="95322"/>
                        <a14:foregroundMark x1="61523" y1="87719" x2="61523" y2="87719"/>
                        <a14:foregroundMark x1="64844" y1="89474" x2="64844" y2="89474"/>
                        <a14:foregroundMark x1="72852" y1="77193" x2="72852" y2="77193"/>
                        <a14:foregroundMark x1="54492" y1="92982" x2="54492" y2="92982"/>
                        <a14:foregroundMark x1="46875" y1="95906" x2="46875" y2="95906"/>
                        <a14:foregroundMark x1="35352" y1="98246" x2="35352" y2="98246"/>
                        <a14:foregroundMark x1="40039" y1="98246" x2="40039" y2="98246"/>
                        <a14:foregroundMark x1="42578" y1="7018" x2="42578" y2="7018"/>
                        <a14:foregroundMark x1="42578" y1="4678" x2="42578" y2="4678"/>
                        <a14:foregroundMark x1="39648" y1="16374" x2="39648" y2="1637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138" y="5192877"/>
            <a:ext cx="4379129" cy="146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24219"/>
      </p:ext>
    </p:extLst>
  </p:cSld>
  <p:clrMapOvr>
    <a:masterClrMapping/>
  </p:clrMapOvr>
  <p:transition spd="slow">
    <p:push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A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ADDF2FA1-3944-4E02-A1E9-315AECD38A3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8" b="98246" l="9961" r="89844">
                        <a14:foregroundMark x1="28320" y1="36842" x2="28320" y2="36842"/>
                        <a14:foregroundMark x1="74609" y1="69591" x2="74609" y2="69591"/>
                        <a14:foregroundMark x1="67773" y1="94152" x2="67773" y2="94152"/>
                        <a14:foregroundMark x1="23633" y1="62573" x2="23633" y2="62573"/>
                        <a14:foregroundMark x1="58008" y1="94152" x2="58008" y2="94152"/>
                        <a14:foregroundMark x1="49414" y1="95322" x2="49414" y2="95322"/>
                        <a14:foregroundMark x1="61523" y1="87719" x2="61523" y2="87719"/>
                        <a14:foregroundMark x1="64844" y1="89474" x2="64844" y2="89474"/>
                        <a14:foregroundMark x1="72852" y1="77193" x2="72852" y2="77193"/>
                        <a14:foregroundMark x1="54492" y1="92982" x2="54492" y2="92982"/>
                        <a14:foregroundMark x1="46875" y1="95906" x2="46875" y2="95906"/>
                        <a14:foregroundMark x1="35352" y1="98246" x2="35352" y2="98246"/>
                        <a14:foregroundMark x1="40039" y1="98246" x2="40039" y2="98246"/>
                        <a14:foregroundMark x1="42578" y1="7018" x2="42578" y2="7018"/>
                        <a14:foregroundMark x1="42578" y1="4678" x2="42578" y2="4678"/>
                        <a14:foregroundMark x1="39648" y1="16374" x2="39648" y2="1637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138" y="4522097"/>
            <a:ext cx="6387548" cy="213334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9ADD507-F4BD-472A-9FA2-F47035575E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897" y="-245442"/>
            <a:ext cx="1941835" cy="1941835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52AE786-97F1-4502-A1B5-528E299544A3}"/>
              </a:ext>
            </a:extLst>
          </p:cNvPr>
          <p:cNvSpPr txBox="1">
            <a:spLocks/>
          </p:cNvSpPr>
          <p:nvPr/>
        </p:nvSpPr>
        <p:spPr>
          <a:xfrm>
            <a:off x="870014" y="1915058"/>
            <a:ext cx="10464800" cy="34398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8000" b="1" dirty="0">
                <a:solidFill>
                  <a:srgbClr val="004998"/>
                </a:solidFill>
              </a:rPr>
              <a:t>A vida econômico-social e política </a:t>
            </a:r>
          </a:p>
          <a:p>
            <a:pPr>
              <a:lnSpc>
                <a:spcPct val="100000"/>
              </a:lnSpc>
            </a:pPr>
            <a:r>
              <a:rPr lang="pt-BR" sz="8000" b="1" dirty="0">
                <a:solidFill>
                  <a:schemeClr val="bg1"/>
                </a:solidFill>
              </a:rPr>
              <a:t>(GS, nn. 63-76)</a:t>
            </a:r>
            <a:endParaRPr lang="pt-BR" sz="7400" b="1" dirty="0">
              <a:solidFill>
                <a:schemeClr val="bg1"/>
              </a:solidFill>
            </a:endParaRPr>
          </a:p>
        </p:txBody>
      </p:sp>
      <p:pic>
        <p:nvPicPr>
          <p:cNvPr id="6" name="Gráfico 5" descr="Análise de cliente DPE">
            <a:extLst>
              <a:ext uri="{FF2B5EF4-FFF2-40B4-BE49-F238E27FC236}">
                <a16:creationId xmlns:a16="http://schemas.microsoft.com/office/drawing/2014/main" id="{0C4B1EEC-A5E2-4687-9D3F-2928E046BA1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46964"/>
          <a:stretch/>
        </p:blipFill>
        <p:spPr>
          <a:xfrm>
            <a:off x="4906107" y="779559"/>
            <a:ext cx="2379785" cy="126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37106"/>
      </p:ext>
    </p:extLst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ADDF2FA1-3944-4E02-A1E9-315AECD38A3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8" b="98246" l="9961" r="89844">
                        <a14:foregroundMark x1="28320" y1="36842" x2="28320" y2="36842"/>
                        <a14:foregroundMark x1="74609" y1="69591" x2="74609" y2="69591"/>
                        <a14:foregroundMark x1="67773" y1="94152" x2="67773" y2="94152"/>
                        <a14:foregroundMark x1="23633" y1="62573" x2="23633" y2="62573"/>
                        <a14:foregroundMark x1="58008" y1="94152" x2="58008" y2="94152"/>
                        <a14:foregroundMark x1="49414" y1="95322" x2="49414" y2="95322"/>
                        <a14:foregroundMark x1="61523" y1="87719" x2="61523" y2="87719"/>
                        <a14:foregroundMark x1="64844" y1="89474" x2="64844" y2="89474"/>
                        <a14:foregroundMark x1="72852" y1="77193" x2="72852" y2="77193"/>
                        <a14:foregroundMark x1="54492" y1="92982" x2="54492" y2="92982"/>
                        <a14:foregroundMark x1="46875" y1="95906" x2="46875" y2="95906"/>
                        <a14:foregroundMark x1="35352" y1="98246" x2="35352" y2="98246"/>
                        <a14:foregroundMark x1="40039" y1="98246" x2="40039" y2="98246"/>
                        <a14:foregroundMark x1="42578" y1="7018" x2="42578" y2="7018"/>
                        <a14:foregroundMark x1="42578" y1="4678" x2="42578" y2="4678"/>
                        <a14:foregroundMark x1="39648" y1="16374" x2="39648" y2="1637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138" y="4522097"/>
            <a:ext cx="6387548" cy="2133341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13CB3D0A-1836-40F9-B35E-02EC90300F1D}"/>
              </a:ext>
            </a:extLst>
          </p:cNvPr>
          <p:cNvSpPr/>
          <p:nvPr/>
        </p:nvSpPr>
        <p:spPr>
          <a:xfrm>
            <a:off x="10363896" y="0"/>
            <a:ext cx="1828103" cy="6858000"/>
          </a:xfrm>
          <a:prstGeom prst="rect">
            <a:avLst/>
          </a:prstGeom>
          <a:solidFill>
            <a:srgbClr val="004998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69ADD507-F4BD-472A-9FA2-F47035575E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897" y="-245442"/>
            <a:ext cx="1941835" cy="1941835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52AE786-97F1-4502-A1B5-528E299544A3}"/>
              </a:ext>
            </a:extLst>
          </p:cNvPr>
          <p:cNvSpPr txBox="1">
            <a:spLocks/>
          </p:cNvSpPr>
          <p:nvPr/>
        </p:nvSpPr>
        <p:spPr>
          <a:xfrm>
            <a:off x="252922" y="0"/>
            <a:ext cx="9763275" cy="11652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b="1" dirty="0">
                <a:solidFill>
                  <a:srgbClr val="004998"/>
                </a:solidFill>
              </a:rPr>
              <a:t>Princípios da vida econômico-social</a:t>
            </a:r>
            <a:endParaRPr lang="pt-BR" b="1" dirty="0">
              <a:solidFill>
                <a:srgbClr val="CCAE41"/>
              </a:solidFill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D249EA6A-C7FF-4E96-AC45-33D83EC68D3E}"/>
              </a:ext>
            </a:extLst>
          </p:cNvPr>
          <p:cNvSpPr txBox="1">
            <a:spLocks/>
          </p:cNvSpPr>
          <p:nvPr/>
        </p:nvSpPr>
        <p:spPr>
          <a:xfrm>
            <a:off x="139189" y="1420837"/>
            <a:ext cx="9640660" cy="665493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pt-BR" sz="3100" b="1" dirty="0">
                <a:solidFill>
                  <a:srgbClr val="CCAE41"/>
                </a:solidFill>
              </a:rPr>
              <a:t>A pessoa humana é centro e fim de toda vida econômica.</a:t>
            </a:r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pt-BR" sz="3100" b="1" dirty="0">
              <a:solidFill>
                <a:srgbClr val="CCAE41"/>
              </a:solidFill>
            </a:endParaRPr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pt-BR" sz="3100" b="1" dirty="0">
                <a:solidFill>
                  <a:srgbClr val="004998"/>
                </a:solidFill>
              </a:rPr>
              <a:t>Não pode a economia monetária se sobrepor à dignidade e ao direito humano.</a:t>
            </a:r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pt-BR" sz="3100" b="1" dirty="0">
              <a:solidFill>
                <a:srgbClr val="004998"/>
              </a:solidFill>
            </a:endParaRPr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pt-BR" sz="3100" b="1" dirty="0">
                <a:solidFill>
                  <a:srgbClr val="004998"/>
                </a:solidFill>
              </a:rPr>
              <a:t>O homem não pode ser instrumentalizado para fins econômicos, deve ser ele o protagonista de toda economia.</a:t>
            </a:r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pt-BR" sz="2900" b="1" dirty="0">
              <a:solidFill>
                <a:srgbClr val="CCAE41"/>
              </a:solidFill>
            </a:endParaRPr>
          </a:p>
          <a:p>
            <a:pPr algn="r">
              <a:lnSpc>
                <a:spcPct val="100000"/>
              </a:lnSpc>
            </a:pPr>
            <a:r>
              <a:rPr lang="pt-BR" sz="2900" b="1" dirty="0">
                <a:solidFill>
                  <a:srgbClr val="004998"/>
                </a:solidFill>
              </a:rPr>
              <a:t>(n. 63)</a:t>
            </a:r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pt-BR" sz="2900" b="1" dirty="0">
              <a:solidFill>
                <a:srgbClr val="004998"/>
              </a:solidFill>
            </a:endParaRPr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pt-BR" sz="2900" b="1" dirty="0">
              <a:solidFill>
                <a:srgbClr val="004998"/>
              </a:solidFill>
            </a:endParaRPr>
          </a:p>
          <a:p>
            <a:pPr algn="l"/>
            <a:endParaRPr lang="pt-BR" sz="3700" b="1" dirty="0">
              <a:solidFill>
                <a:srgbClr val="004998"/>
              </a:solidFill>
            </a:endParaRPr>
          </a:p>
          <a:p>
            <a:pPr marL="857250" indent="-857250" algn="l">
              <a:buFont typeface="Courier New" panose="02070309020205020404" pitchFamily="49" charset="0"/>
              <a:buChar char="o"/>
            </a:pPr>
            <a:endParaRPr lang="pt-BR" sz="3700" b="1" dirty="0">
              <a:solidFill>
                <a:srgbClr val="004998"/>
              </a:solidFill>
            </a:endParaRPr>
          </a:p>
          <a:p>
            <a:pPr marL="857250" indent="-857250" algn="l">
              <a:buFont typeface="Courier New" panose="02070309020205020404" pitchFamily="49" charset="0"/>
              <a:buChar char="o"/>
            </a:pPr>
            <a:endParaRPr lang="pt-BR" sz="3700" b="1" dirty="0">
              <a:solidFill>
                <a:srgbClr val="004998"/>
              </a:solidFill>
            </a:endParaRPr>
          </a:p>
          <a:p>
            <a:pPr marL="857250" indent="-857250" algn="l">
              <a:buFont typeface="Courier New" panose="02070309020205020404" pitchFamily="49" charset="0"/>
              <a:buChar char="o"/>
            </a:pPr>
            <a:endParaRPr lang="pt-BR" sz="3700" b="1" dirty="0">
              <a:solidFill>
                <a:srgbClr val="004998"/>
              </a:solidFill>
            </a:endParaRPr>
          </a:p>
          <a:p>
            <a:pPr algn="l"/>
            <a:r>
              <a:rPr lang="pt-BR" b="1" dirty="0">
                <a:solidFill>
                  <a:srgbClr val="004998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4183712"/>
      </p:ext>
    </p:extLst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9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ADDF2FA1-3944-4E02-A1E9-315AECD38A3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8" b="98246" l="9961" r="89844">
                        <a14:foregroundMark x1="28320" y1="36842" x2="28320" y2="36842"/>
                        <a14:foregroundMark x1="74609" y1="69591" x2="74609" y2="69591"/>
                        <a14:foregroundMark x1="67773" y1="94152" x2="67773" y2="94152"/>
                        <a14:foregroundMark x1="23633" y1="62573" x2="23633" y2="62573"/>
                        <a14:foregroundMark x1="58008" y1="94152" x2="58008" y2="94152"/>
                        <a14:foregroundMark x1="49414" y1="95322" x2="49414" y2="95322"/>
                        <a14:foregroundMark x1="61523" y1="87719" x2="61523" y2="87719"/>
                        <a14:foregroundMark x1="64844" y1="89474" x2="64844" y2="89474"/>
                        <a14:foregroundMark x1="72852" y1="77193" x2="72852" y2="77193"/>
                        <a14:foregroundMark x1="54492" y1="92982" x2="54492" y2="92982"/>
                        <a14:foregroundMark x1="46875" y1="95906" x2="46875" y2="95906"/>
                        <a14:foregroundMark x1="35352" y1="98246" x2="35352" y2="98246"/>
                        <a14:foregroundMark x1="40039" y1="98246" x2="40039" y2="98246"/>
                        <a14:foregroundMark x1="42578" y1="7018" x2="42578" y2="7018"/>
                        <a14:foregroundMark x1="42578" y1="4678" x2="42578" y2="4678"/>
                        <a14:foregroundMark x1="39648" y1="16374" x2="39648" y2="1637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138" y="4522097"/>
            <a:ext cx="6387548" cy="213334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9ADD507-F4BD-472A-9FA2-F47035575E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897" y="-245442"/>
            <a:ext cx="1941835" cy="1941835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52AE786-97F1-4502-A1B5-528E299544A3}"/>
              </a:ext>
            </a:extLst>
          </p:cNvPr>
          <p:cNvSpPr txBox="1">
            <a:spLocks/>
          </p:cNvSpPr>
          <p:nvPr/>
        </p:nvSpPr>
        <p:spPr>
          <a:xfrm>
            <a:off x="839085" y="984736"/>
            <a:ext cx="10464800" cy="37279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4400" b="1" dirty="0">
                <a:solidFill>
                  <a:schemeClr val="bg1"/>
                </a:solidFill>
              </a:rPr>
              <a:t>Enquanto multidões imensas carecem ainda do estritamente necessário, alguns, mesmo nas regiões menos desenvolvidas, vivem na opulência e na dissipação. </a:t>
            </a:r>
            <a:r>
              <a:rPr lang="pt-BR" sz="4400" b="1" dirty="0">
                <a:solidFill>
                  <a:srgbClr val="CCAE41"/>
                </a:solidFill>
              </a:rPr>
              <a:t>Coexistem o luxo e a miséria. </a:t>
            </a:r>
          </a:p>
        </p:txBody>
      </p:sp>
    </p:spTree>
    <p:extLst>
      <p:ext uri="{BB962C8B-B14F-4D97-AF65-F5344CB8AC3E}">
        <p14:creationId xmlns:p14="http://schemas.microsoft.com/office/powerpoint/2010/main" val="3873964002"/>
      </p:ext>
    </p:extLst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9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ADDF2FA1-3944-4E02-A1E9-315AECD38A3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8" b="98246" l="9961" r="89844">
                        <a14:foregroundMark x1="28320" y1="36842" x2="28320" y2="36842"/>
                        <a14:foregroundMark x1="74609" y1="69591" x2="74609" y2="69591"/>
                        <a14:foregroundMark x1="67773" y1="94152" x2="67773" y2="94152"/>
                        <a14:foregroundMark x1="23633" y1="62573" x2="23633" y2="62573"/>
                        <a14:foregroundMark x1="58008" y1="94152" x2="58008" y2="94152"/>
                        <a14:foregroundMark x1="49414" y1="95322" x2="49414" y2="95322"/>
                        <a14:foregroundMark x1="61523" y1="87719" x2="61523" y2="87719"/>
                        <a14:foregroundMark x1="64844" y1="89474" x2="64844" y2="89474"/>
                        <a14:foregroundMark x1="72852" y1="77193" x2="72852" y2="77193"/>
                        <a14:foregroundMark x1="54492" y1="92982" x2="54492" y2="92982"/>
                        <a14:foregroundMark x1="46875" y1="95906" x2="46875" y2="95906"/>
                        <a14:foregroundMark x1="35352" y1="98246" x2="35352" y2="98246"/>
                        <a14:foregroundMark x1="40039" y1="98246" x2="40039" y2="98246"/>
                        <a14:foregroundMark x1="42578" y1="7018" x2="42578" y2="7018"/>
                        <a14:foregroundMark x1="42578" y1="4678" x2="42578" y2="4678"/>
                        <a14:foregroundMark x1="39648" y1="16374" x2="39648" y2="1637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138" y="4522097"/>
            <a:ext cx="6387548" cy="213334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9ADD507-F4BD-472A-9FA2-F47035575E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897" y="-245442"/>
            <a:ext cx="1941835" cy="1941835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52AE786-97F1-4502-A1B5-528E299544A3}"/>
              </a:ext>
            </a:extLst>
          </p:cNvPr>
          <p:cNvSpPr txBox="1">
            <a:spLocks/>
          </p:cNvSpPr>
          <p:nvPr/>
        </p:nvSpPr>
        <p:spPr>
          <a:xfrm>
            <a:off x="839085" y="984736"/>
            <a:ext cx="10464800" cy="37279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b="1" dirty="0">
                <a:solidFill>
                  <a:srgbClr val="FFFEFE"/>
                </a:solidFill>
              </a:rPr>
              <a:t>Enquanto um pequeno número dispõe dum grande poder de decisão, muitos estão quase inteiramente privados da possibilidade de agir por própria iniciativa e responsabilidade, e </a:t>
            </a:r>
            <a:r>
              <a:rPr lang="pt-BR" b="1" dirty="0">
                <a:solidFill>
                  <a:srgbClr val="CCAE41"/>
                </a:solidFill>
              </a:rPr>
              <a:t>vivem e trabalham em condições indignas da pessoa humana.</a:t>
            </a:r>
            <a:endParaRPr lang="pt-BR" sz="4400" b="1" dirty="0">
              <a:solidFill>
                <a:srgbClr val="CCAE4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F4E9D4A-D2BB-446D-8C10-E8B9A397FA1D}"/>
              </a:ext>
            </a:extLst>
          </p:cNvPr>
          <p:cNvSpPr txBox="1"/>
          <p:nvPr/>
        </p:nvSpPr>
        <p:spPr>
          <a:xfrm>
            <a:off x="6096000" y="5878286"/>
            <a:ext cx="599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dirty="0">
                <a:solidFill>
                  <a:srgbClr val="FFFEFE"/>
                </a:solidFill>
              </a:rPr>
              <a:t>(</a:t>
            </a:r>
            <a:r>
              <a:rPr lang="pt-BR" sz="3200" i="1" dirty="0">
                <a:solidFill>
                  <a:srgbClr val="FFFEFE"/>
                </a:solidFill>
              </a:rPr>
              <a:t>Gaudium et spes, </a:t>
            </a:r>
            <a:r>
              <a:rPr lang="pt-BR" sz="3200" dirty="0">
                <a:solidFill>
                  <a:srgbClr val="FFFEFE"/>
                </a:solidFill>
              </a:rPr>
              <a:t>n. 63)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200138"/>
      </p:ext>
    </p:extLst>
  </p:cSld>
  <p:clrMapOvr>
    <a:masterClrMapping/>
  </p:clrMapOvr>
  <p:transition spd="slow"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A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69ADD507-F4BD-472A-9FA2-F47035575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897" y="-245442"/>
            <a:ext cx="1941835" cy="1941835"/>
          </a:xfrm>
          <a:prstGeom prst="rect">
            <a:avLst/>
          </a:prstGeom>
        </p:spPr>
      </p:pic>
      <p:pic>
        <p:nvPicPr>
          <p:cNvPr id="2" name="Mídia Online 1" title="Por aquellos que tienen una responsabilidad en la economía – El Video del Papa –  Abril 2018">
            <a:hlinkClick r:id="" action="ppaction://media"/>
            <a:extLst>
              <a:ext uri="{FF2B5EF4-FFF2-40B4-BE49-F238E27FC236}">
                <a16:creationId xmlns:a16="http://schemas.microsoft.com/office/drawing/2014/main" id="{6A5A31D6-219F-4028-BEF0-CF710C07981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345800" y="757012"/>
            <a:ext cx="9500400" cy="5343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DDF2FA1-3944-4E02-A1E9-315AECD38A3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78" b="98246" l="9961" r="89844">
                        <a14:foregroundMark x1="28320" y1="36842" x2="28320" y2="36842"/>
                        <a14:foregroundMark x1="74609" y1="69591" x2="74609" y2="69591"/>
                        <a14:foregroundMark x1="67773" y1="94152" x2="67773" y2="94152"/>
                        <a14:foregroundMark x1="23633" y1="62573" x2="23633" y2="62573"/>
                        <a14:foregroundMark x1="58008" y1="94152" x2="58008" y2="94152"/>
                        <a14:foregroundMark x1="49414" y1="95322" x2="49414" y2="95322"/>
                        <a14:foregroundMark x1="61523" y1="87719" x2="61523" y2="87719"/>
                        <a14:foregroundMark x1="64844" y1="89474" x2="64844" y2="89474"/>
                        <a14:foregroundMark x1="72852" y1="77193" x2="72852" y2="77193"/>
                        <a14:foregroundMark x1="54492" y1="92982" x2="54492" y2="92982"/>
                        <a14:foregroundMark x1="46875" y1="95906" x2="46875" y2="95906"/>
                        <a14:foregroundMark x1="35352" y1="98246" x2="35352" y2="98246"/>
                        <a14:foregroundMark x1="40039" y1="98246" x2="40039" y2="98246"/>
                        <a14:foregroundMark x1="42578" y1="7018" x2="42578" y2="7018"/>
                        <a14:foregroundMark x1="42578" y1="4678" x2="42578" y2="4678"/>
                        <a14:foregroundMark x1="39648" y1="16374" x2="39648" y2="1637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3000" y="5130811"/>
            <a:ext cx="4377600" cy="14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32230"/>
      </p:ext>
    </p:extLst>
  </p:cSld>
  <p:clrMapOvr>
    <a:masterClrMapping/>
  </p:clrMapOvr>
  <p:transition spd="slow"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ADDF2FA1-3944-4E02-A1E9-315AECD38A3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8" b="98246" l="9961" r="89844">
                        <a14:foregroundMark x1="28320" y1="36842" x2="28320" y2="36842"/>
                        <a14:foregroundMark x1="74609" y1="69591" x2="74609" y2="69591"/>
                        <a14:foregroundMark x1="67773" y1="94152" x2="67773" y2="94152"/>
                        <a14:foregroundMark x1="23633" y1="62573" x2="23633" y2="62573"/>
                        <a14:foregroundMark x1="58008" y1="94152" x2="58008" y2="94152"/>
                        <a14:foregroundMark x1="49414" y1="95322" x2="49414" y2="95322"/>
                        <a14:foregroundMark x1="61523" y1="87719" x2="61523" y2="87719"/>
                        <a14:foregroundMark x1="64844" y1="89474" x2="64844" y2="89474"/>
                        <a14:foregroundMark x1="72852" y1="77193" x2="72852" y2="77193"/>
                        <a14:foregroundMark x1="54492" y1="92982" x2="54492" y2="92982"/>
                        <a14:foregroundMark x1="46875" y1="95906" x2="46875" y2="95906"/>
                        <a14:foregroundMark x1="35352" y1="98246" x2="35352" y2="98246"/>
                        <a14:foregroundMark x1="40039" y1="98246" x2="40039" y2="98246"/>
                        <a14:foregroundMark x1="42578" y1="7018" x2="42578" y2="7018"/>
                        <a14:foregroundMark x1="42578" y1="4678" x2="42578" y2="4678"/>
                        <a14:foregroundMark x1="39648" y1="16374" x2="39648" y2="1637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138" y="4522097"/>
            <a:ext cx="6387548" cy="2133341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13CB3D0A-1836-40F9-B35E-02EC90300F1D}"/>
              </a:ext>
            </a:extLst>
          </p:cNvPr>
          <p:cNvSpPr/>
          <p:nvPr/>
        </p:nvSpPr>
        <p:spPr>
          <a:xfrm>
            <a:off x="10363896" y="0"/>
            <a:ext cx="1828103" cy="6858000"/>
          </a:xfrm>
          <a:prstGeom prst="rect">
            <a:avLst/>
          </a:prstGeom>
          <a:solidFill>
            <a:srgbClr val="004998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69ADD507-F4BD-472A-9FA2-F47035575E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897" y="-245442"/>
            <a:ext cx="1941835" cy="1941835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52AE786-97F1-4502-A1B5-528E299544A3}"/>
              </a:ext>
            </a:extLst>
          </p:cNvPr>
          <p:cNvSpPr txBox="1">
            <a:spLocks/>
          </p:cNvSpPr>
          <p:nvPr/>
        </p:nvSpPr>
        <p:spPr>
          <a:xfrm>
            <a:off x="252922" y="0"/>
            <a:ext cx="9763275" cy="11652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b="1" dirty="0">
                <a:solidFill>
                  <a:srgbClr val="004998"/>
                </a:solidFill>
              </a:rPr>
              <a:t>Princípios da vida econômico-social</a:t>
            </a:r>
            <a:endParaRPr lang="pt-BR" b="1" dirty="0">
              <a:solidFill>
                <a:srgbClr val="CCAE41"/>
              </a:solidFill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D249EA6A-C7FF-4E96-AC45-33D83EC68D3E}"/>
              </a:ext>
            </a:extLst>
          </p:cNvPr>
          <p:cNvSpPr txBox="1">
            <a:spLocks/>
          </p:cNvSpPr>
          <p:nvPr/>
        </p:nvSpPr>
        <p:spPr>
          <a:xfrm>
            <a:off x="252922" y="1314820"/>
            <a:ext cx="9640660" cy="665493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pt-BR" sz="3700" b="1" dirty="0">
                <a:solidFill>
                  <a:srgbClr val="CCAE41"/>
                </a:solidFill>
              </a:rPr>
              <a:t>Desenvolvimento a serviço do homem (n. 64).</a:t>
            </a:r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pt-BR" sz="3700" b="1" dirty="0">
              <a:solidFill>
                <a:srgbClr val="CCAE41"/>
              </a:solidFill>
            </a:endParaRPr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pt-BR" sz="3700" b="1" dirty="0">
                <a:solidFill>
                  <a:srgbClr val="004998"/>
                </a:solidFill>
              </a:rPr>
              <a:t>Controle do desenvolvimento econômico (n. 65).</a:t>
            </a:r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pt-BR" sz="3700" b="1" dirty="0">
              <a:solidFill>
                <a:srgbClr val="CCAE41"/>
              </a:solidFill>
            </a:endParaRPr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pt-BR" sz="3700" b="1" dirty="0">
                <a:solidFill>
                  <a:srgbClr val="CCAE41"/>
                </a:solidFill>
              </a:rPr>
              <a:t>Remoção das desigualdades econômico-sociais (n. 66).</a:t>
            </a:r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pt-BR" sz="3700" b="1" dirty="0">
              <a:solidFill>
                <a:srgbClr val="CCAE41"/>
              </a:solidFill>
            </a:endParaRPr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pt-BR" sz="3700" b="1" dirty="0">
                <a:solidFill>
                  <a:srgbClr val="004998"/>
                </a:solidFill>
              </a:rPr>
              <a:t>Trabalho, condições de trabalho, descanso (n. 67).</a:t>
            </a:r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pt-BR" sz="3700" b="1" dirty="0">
              <a:solidFill>
                <a:srgbClr val="CCAE41"/>
              </a:solidFill>
            </a:endParaRPr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pt-BR" sz="3700" b="1" dirty="0">
                <a:solidFill>
                  <a:srgbClr val="CCAE41"/>
                </a:solidFill>
              </a:rPr>
              <a:t>Participação na empresa e no conjunto da economia (n. 68).</a:t>
            </a:r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pt-BR" sz="3700" b="1" dirty="0">
              <a:solidFill>
                <a:srgbClr val="CCAE41"/>
              </a:solidFill>
            </a:endParaRPr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pt-BR" sz="3100" b="1" dirty="0">
              <a:solidFill>
                <a:srgbClr val="CCAE41"/>
              </a:solidFill>
            </a:endParaRPr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pt-BR" sz="3100" b="1" dirty="0">
              <a:solidFill>
                <a:srgbClr val="004998"/>
              </a:solidFill>
            </a:endParaRPr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pt-BR" sz="2900" b="1" dirty="0">
              <a:solidFill>
                <a:srgbClr val="CCAE41"/>
              </a:solidFill>
            </a:endParaRPr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pt-BR" sz="2900" b="1" dirty="0">
              <a:solidFill>
                <a:srgbClr val="004998"/>
              </a:solidFill>
            </a:endParaRPr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pt-BR" sz="2900" b="1" dirty="0">
              <a:solidFill>
                <a:srgbClr val="004998"/>
              </a:solidFill>
            </a:endParaRPr>
          </a:p>
          <a:p>
            <a:pPr algn="l"/>
            <a:endParaRPr lang="pt-BR" sz="3700" b="1" dirty="0">
              <a:solidFill>
                <a:srgbClr val="004998"/>
              </a:solidFill>
            </a:endParaRPr>
          </a:p>
          <a:p>
            <a:pPr marL="857250" indent="-857250" algn="l">
              <a:buFont typeface="Courier New" panose="02070309020205020404" pitchFamily="49" charset="0"/>
              <a:buChar char="o"/>
            </a:pPr>
            <a:endParaRPr lang="pt-BR" sz="3700" b="1" dirty="0">
              <a:solidFill>
                <a:srgbClr val="004998"/>
              </a:solidFill>
            </a:endParaRPr>
          </a:p>
          <a:p>
            <a:pPr marL="857250" indent="-857250" algn="l">
              <a:buFont typeface="Courier New" panose="02070309020205020404" pitchFamily="49" charset="0"/>
              <a:buChar char="o"/>
            </a:pPr>
            <a:endParaRPr lang="pt-BR" sz="3700" b="1" dirty="0">
              <a:solidFill>
                <a:srgbClr val="004998"/>
              </a:solidFill>
            </a:endParaRPr>
          </a:p>
          <a:p>
            <a:pPr marL="857250" indent="-857250" algn="l">
              <a:buFont typeface="Courier New" panose="02070309020205020404" pitchFamily="49" charset="0"/>
              <a:buChar char="o"/>
            </a:pPr>
            <a:endParaRPr lang="pt-BR" sz="3700" b="1" dirty="0">
              <a:solidFill>
                <a:srgbClr val="004998"/>
              </a:solidFill>
            </a:endParaRPr>
          </a:p>
          <a:p>
            <a:pPr algn="l"/>
            <a:r>
              <a:rPr lang="pt-BR" b="1" dirty="0">
                <a:solidFill>
                  <a:srgbClr val="004998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4714428"/>
      </p:ext>
    </p:extLst>
  </p:cSld>
  <p:clrMapOvr>
    <a:masterClrMapping/>
  </p:clrMapOvr>
  <p:transition spd="slow">
    <p:push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ADDF2FA1-3944-4E02-A1E9-315AECD38A3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8" b="98246" l="9961" r="89844">
                        <a14:foregroundMark x1="28320" y1="36842" x2="28320" y2="36842"/>
                        <a14:foregroundMark x1="74609" y1="69591" x2="74609" y2="69591"/>
                        <a14:foregroundMark x1="67773" y1="94152" x2="67773" y2="94152"/>
                        <a14:foregroundMark x1="23633" y1="62573" x2="23633" y2="62573"/>
                        <a14:foregroundMark x1="58008" y1="94152" x2="58008" y2="94152"/>
                        <a14:foregroundMark x1="49414" y1="95322" x2="49414" y2="95322"/>
                        <a14:foregroundMark x1="61523" y1="87719" x2="61523" y2="87719"/>
                        <a14:foregroundMark x1="64844" y1="89474" x2="64844" y2="89474"/>
                        <a14:foregroundMark x1="72852" y1="77193" x2="72852" y2="77193"/>
                        <a14:foregroundMark x1="54492" y1="92982" x2="54492" y2="92982"/>
                        <a14:foregroundMark x1="46875" y1="95906" x2="46875" y2="95906"/>
                        <a14:foregroundMark x1="35352" y1="98246" x2="35352" y2="98246"/>
                        <a14:foregroundMark x1="40039" y1="98246" x2="40039" y2="98246"/>
                        <a14:foregroundMark x1="42578" y1="7018" x2="42578" y2="7018"/>
                        <a14:foregroundMark x1="42578" y1="4678" x2="42578" y2="4678"/>
                        <a14:foregroundMark x1="39648" y1="16374" x2="39648" y2="1637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138" y="4522097"/>
            <a:ext cx="6387548" cy="2133341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13CB3D0A-1836-40F9-B35E-02EC90300F1D}"/>
              </a:ext>
            </a:extLst>
          </p:cNvPr>
          <p:cNvSpPr/>
          <p:nvPr/>
        </p:nvSpPr>
        <p:spPr>
          <a:xfrm>
            <a:off x="10363896" y="0"/>
            <a:ext cx="1828103" cy="6858000"/>
          </a:xfrm>
          <a:prstGeom prst="rect">
            <a:avLst/>
          </a:prstGeom>
          <a:solidFill>
            <a:srgbClr val="004998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69ADD507-F4BD-472A-9FA2-F47035575E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897" y="-245442"/>
            <a:ext cx="1941835" cy="1941835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D249EA6A-C7FF-4E96-AC45-33D83EC68D3E}"/>
              </a:ext>
            </a:extLst>
          </p:cNvPr>
          <p:cNvSpPr txBox="1">
            <a:spLocks/>
          </p:cNvSpPr>
          <p:nvPr/>
        </p:nvSpPr>
        <p:spPr>
          <a:xfrm>
            <a:off x="0" y="203067"/>
            <a:ext cx="10363895" cy="665493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pt-BR" sz="3700" b="1" dirty="0">
                <a:solidFill>
                  <a:srgbClr val="CCAE41"/>
                </a:solidFill>
              </a:rPr>
              <a:t>Inversões e política monetária (n. 70).</a:t>
            </a:r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pt-BR" sz="3700" b="1" dirty="0">
              <a:solidFill>
                <a:srgbClr val="CCAE41"/>
              </a:solidFill>
            </a:endParaRPr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pt-BR" sz="3700" b="1" dirty="0">
                <a:solidFill>
                  <a:srgbClr val="004998"/>
                </a:solidFill>
              </a:rPr>
              <a:t>Acesso à propriedade e domínio privado (n. 71).</a:t>
            </a:r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pt-BR" sz="3700" b="1" dirty="0">
              <a:solidFill>
                <a:srgbClr val="004998"/>
              </a:solidFill>
            </a:endParaRPr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pt-BR" sz="3700" b="1" dirty="0">
                <a:solidFill>
                  <a:srgbClr val="CCAE41"/>
                </a:solidFill>
              </a:rPr>
              <a:t>A atividade econômico-social e o Reino de Cristo (n. 72).</a:t>
            </a:r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pt-BR" sz="3100" b="1" dirty="0">
              <a:solidFill>
                <a:srgbClr val="CCAE41"/>
              </a:solidFill>
            </a:endParaRPr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pt-BR" sz="4100" dirty="0">
                <a:solidFill>
                  <a:srgbClr val="004998"/>
                </a:solidFill>
              </a:rPr>
              <a:t>“Todo aquele que, obedecendo a Cristo, busca primeiramente o reino de Deus, recebe daí um amor mais forte e mais puro, para ajudar os seus irmãos e realizar, sob o impulso da caridade, a </a:t>
            </a:r>
            <a:r>
              <a:rPr lang="pt-BR" sz="4100" b="1" dirty="0">
                <a:solidFill>
                  <a:srgbClr val="CCAE41"/>
                </a:solidFill>
              </a:rPr>
              <a:t>obra da justiça</a:t>
            </a:r>
            <a:r>
              <a:rPr lang="pt-BR" sz="4100" dirty="0">
                <a:solidFill>
                  <a:srgbClr val="004998"/>
                </a:solidFill>
              </a:rPr>
              <a:t>” (n. 72). </a:t>
            </a:r>
            <a:endParaRPr lang="pt-BR" sz="2100" b="1" dirty="0">
              <a:solidFill>
                <a:srgbClr val="004998"/>
              </a:solidFill>
            </a:endParaRPr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pt-BR" sz="2900" b="1" dirty="0">
              <a:solidFill>
                <a:srgbClr val="CCAE41"/>
              </a:solidFill>
            </a:endParaRPr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pt-BR" sz="2900" b="1" dirty="0">
              <a:solidFill>
                <a:srgbClr val="004998"/>
              </a:solidFill>
            </a:endParaRPr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pt-BR" sz="2900" b="1" dirty="0">
              <a:solidFill>
                <a:srgbClr val="004998"/>
              </a:solidFill>
            </a:endParaRPr>
          </a:p>
          <a:p>
            <a:pPr algn="l"/>
            <a:endParaRPr lang="pt-BR" sz="3700" b="1" dirty="0">
              <a:solidFill>
                <a:srgbClr val="004998"/>
              </a:solidFill>
            </a:endParaRPr>
          </a:p>
          <a:p>
            <a:pPr marL="857250" indent="-857250" algn="l">
              <a:buFont typeface="Courier New" panose="02070309020205020404" pitchFamily="49" charset="0"/>
              <a:buChar char="o"/>
            </a:pPr>
            <a:endParaRPr lang="pt-BR" sz="3700" b="1" dirty="0">
              <a:solidFill>
                <a:srgbClr val="004998"/>
              </a:solidFill>
            </a:endParaRPr>
          </a:p>
          <a:p>
            <a:pPr marL="857250" indent="-857250" algn="l">
              <a:buFont typeface="Courier New" panose="02070309020205020404" pitchFamily="49" charset="0"/>
              <a:buChar char="o"/>
            </a:pPr>
            <a:endParaRPr lang="pt-BR" sz="3700" b="1" dirty="0">
              <a:solidFill>
                <a:srgbClr val="004998"/>
              </a:solidFill>
            </a:endParaRPr>
          </a:p>
          <a:p>
            <a:pPr marL="857250" indent="-857250" algn="l">
              <a:buFont typeface="Courier New" panose="02070309020205020404" pitchFamily="49" charset="0"/>
              <a:buChar char="o"/>
            </a:pPr>
            <a:endParaRPr lang="pt-BR" sz="3700" b="1" dirty="0">
              <a:solidFill>
                <a:srgbClr val="004998"/>
              </a:solidFill>
            </a:endParaRPr>
          </a:p>
          <a:p>
            <a:pPr algn="l"/>
            <a:r>
              <a:rPr lang="pt-BR" b="1" dirty="0">
                <a:solidFill>
                  <a:srgbClr val="004998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1937258"/>
      </p:ext>
    </p:extLst>
  </p:cSld>
  <p:clrMapOvr>
    <a:masterClrMapping/>
  </p:clrMapOvr>
  <p:transition spd="slow">
    <p:push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9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ADDF2FA1-3944-4E02-A1E9-315AECD38A3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8" b="98246" l="9961" r="89844">
                        <a14:foregroundMark x1="28320" y1="36842" x2="28320" y2="36842"/>
                        <a14:foregroundMark x1="74609" y1="69591" x2="74609" y2="69591"/>
                        <a14:foregroundMark x1="67773" y1="94152" x2="67773" y2="94152"/>
                        <a14:foregroundMark x1="23633" y1="62573" x2="23633" y2="62573"/>
                        <a14:foregroundMark x1="58008" y1="94152" x2="58008" y2="94152"/>
                        <a14:foregroundMark x1="49414" y1="95322" x2="49414" y2="95322"/>
                        <a14:foregroundMark x1="61523" y1="87719" x2="61523" y2="87719"/>
                        <a14:foregroundMark x1="64844" y1="89474" x2="64844" y2="89474"/>
                        <a14:foregroundMark x1="72852" y1="77193" x2="72852" y2="77193"/>
                        <a14:foregroundMark x1="54492" y1="92982" x2="54492" y2="92982"/>
                        <a14:foregroundMark x1="46875" y1="95906" x2="46875" y2="95906"/>
                        <a14:foregroundMark x1="35352" y1="98246" x2="35352" y2="98246"/>
                        <a14:foregroundMark x1="40039" y1="98246" x2="40039" y2="98246"/>
                        <a14:foregroundMark x1="42578" y1="7018" x2="42578" y2="7018"/>
                        <a14:foregroundMark x1="42578" y1="4678" x2="42578" y2="4678"/>
                        <a14:foregroundMark x1="39648" y1="16374" x2="39648" y2="1637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138" y="4522097"/>
            <a:ext cx="6387548" cy="213334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9ADD507-F4BD-472A-9FA2-F47035575E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897" y="-245442"/>
            <a:ext cx="1941835" cy="1941835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52AE786-97F1-4502-A1B5-528E299544A3}"/>
              </a:ext>
            </a:extLst>
          </p:cNvPr>
          <p:cNvSpPr txBox="1">
            <a:spLocks/>
          </p:cNvSpPr>
          <p:nvPr/>
        </p:nvSpPr>
        <p:spPr>
          <a:xfrm>
            <a:off x="1078236" y="794157"/>
            <a:ext cx="10464800" cy="37279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b="1" dirty="0">
                <a:solidFill>
                  <a:srgbClr val="FFFEFE"/>
                </a:solidFill>
              </a:rPr>
              <a:t>Para uma renovação econômico-social concreta, a </a:t>
            </a:r>
            <a:r>
              <a:rPr lang="pt-BR" b="1" dirty="0">
                <a:solidFill>
                  <a:srgbClr val="CCAE41"/>
                </a:solidFill>
              </a:rPr>
              <a:t>política </a:t>
            </a:r>
            <a:r>
              <a:rPr lang="pt-BR" b="1" dirty="0">
                <a:solidFill>
                  <a:srgbClr val="FFFEFE"/>
                </a:solidFill>
              </a:rPr>
              <a:t>é instrumento indispensável.</a:t>
            </a:r>
            <a:endParaRPr lang="pt-BR" sz="4400" b="1" dirty="0">
              <a:solidFill>
                <a:srgbClr val="CCAE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833225"/>
      </p:ext>
    </p:extLst>
  </p:cSld>
  <p:clrMapOvr>
    <a:masterClrMapping/>
  </p:clrMapOvr>
  <p:transition spd="slow"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ADDF2FA1-3944-4E02-A1E9-315AECD38A3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8" b="98246" l="9961" r="89844">
                        <a14:foregroundMark x1="28320" y1="36842" x2="28320" y2="36842"/>
                        <a14:foregroundMark x1="74609" y1="69591" x2="74609" y2="69591"/>
                        <a14:foregroundMark x1="67773" y1="94152" x2="67773" y2="94152"/>
                        <a14:foregroundMark x1="23633" y1="62573" x2="23633" y2="62573"/>
                        <a14:foregroundMark x1="58008" y1="94152" x2="58008" y2="94152"/>
                        <a14:foregroundMark x1="49414" y1="95322" x2="49414" y2="95322"/>
                        <a14:foregroundMark x1="61523" y1="87719" x2="61523" y2="87719"/>
                        <a14:foregroundMark x1="64844" y1="89474" x2="64844" y2="89474"/>
                        <a14:foregroundMark x1="72852" y1="77193" x2="72852" y2="77193"/>
                        <a14:foregroundMark x1="54492" y1="92982" x2="54492" y2="92982"/>
                        <a14:foregroundMark x1="46875" y1="95906" x2="46875" y2="95906"/>
                        <a14:foregroundMark x1="35352" y1="98246" x2="35352" y2="98246"/>
                        <a14:foregroundMark x1="40039" y1="98246" x2="40039" y2="98246"/>
                        <a14:foregroundMark x1="42578" y1="7018" x2="42578" y2="7018"/>
                        <a14:foregroundMark x1="42578" y1="4678" x2="42578" y2="4678"/>
                        <a14:foregroundMark x1="39648" y1="16374" x2="39648" y2="1637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138" y="4522097"/>
            <a:ext cx="6387548" cy="213334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9ADD507-F4BD-472A-9FA2-F47035575E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897" y="-245442"/>
            <a:ext cx="1941835" cy="1941835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52AE786-97F1-4502-A1B5-528E299544A3}"/>
              </a:ext>
            </a:extLst>
          </p:cNvPr>
          <p:cNvSpPr txBox="1">
            <a:spLocks/>
          </p:cNvSpPr>
          <p:nvPr/>
        </p:nvSpPr>
        <p:spPr>
          <a:xfrm>
            <a:off x="751058" y="725475"/>
            <a:ext cx="10464800" cy="39449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b="1" dirty="0">
                <a:solidFill>
                  <a:srgbClr val="004998"/>
                </a:solidFill>
              </a:rPr>
              <a:t>Paralelamente com o progresso cultural, económico e social, cresce em muitos o desejo de </a:t>
            </a:r>
            <a:r>
              <a:rPr lang="pt-BR" b="1" dirty="0">
                <a:solidFill>
                  <a:srgbClr val="CCAE41"/>
                </a:solidFill>
              </a:rPr>
              <a:t>tomar maior parte na organização da comunidade política</a:t>
            </a:r>
            <a:r>
              <a:rPr lang="pt-BR" b="1" dirty="0">
                <a:solidFill>
                  <a:srgbClr val="004998"/>
                </a:solidFill>
              </a:rPr>
              <a:t>. Aumenta na consciência de muitos o empenho em assegurar os direitos das minorias, sem esquecer de resto os seus deveres para com a comunidade política.</a:t>
            </a:r>
            <a:endParaRPr lang="pt-BR" sz="4000" b="1" dirty="0">
              <a:solidFill>
                <a:srgbClr val="004998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A77853A-8D3D-4299-B3C6-C9C9D510A840}"/>
              </a:ext>
            </a:extLst>
          </p:cNvPr>
          <p:cNvSpPr txBox="1"/>
          <p:nvPr/>
        </p:nvSpPr>
        <p:spPr>
          <a:xfrm>
            <a:off x="6096000" y="5878286"/>
            <a:ext cx="599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dirty="0">
                <a:solidFill>
                  <a:srgbClr val="004998"/>
                </a:solidFill>
              </a:rPr>
              <a:t>(</a:t>
            </a:r>
            <a:r>
              <a:rPr lang="pt-BR" sz="3200" i="1" dirty="0">
                <a:solidFill>
                  <a:srgbClr val="004998"/>
                </a:solidFill>
              </a:rPr>
              <a:t>Gaudium et spes, </a:t>
            </a:r>
            <a:r>
              <a:rPr lang="pt-BR" sz="3200" dirty="0">
                <a:solidFill>
                  <a:srgbClr val="004998"/>
                </a:solidFill>
              </a:rPr>
              <a:t>n. 73)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8928781"/>
      </p:ext>
    </p:extLst>
  </p:cSld>
  <p:clrMapOvr>
    <a:masterClrMapping/>
  </p:clrMapOvr>
  <p:transition spd="slow">
    <p:push dir="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ADDF2FA1-3944-4E02-A1E9-315AECD38A3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8" b="98246" l="9961" r="89844">
                        <a14:foregroundMark x1="28320" y1="36842" x2="28320" y2="36842"/>
                        <a14:foregroundMark x1="74609" y1="69591" x2="74609" y2="69591"/>
                        <a14:foregroundMark x1="67773" y1="94152" x2="67773" y2="94152"/>
                        <a14:foregroundMark x1="23633" y1="62573" x2="23633" y2="62573"/>
                        <a14:foregroundMark x1="58008" y1="94152" x2="58008" y2="94152"/>
                        <a14:foregroundMark x1="49414" y1="95322" x2="49414" y2="95322"/>
                        <a14:foregroundMark x1="61523" y1="87719" x2="61523" y2="87719"/>
                        <a14:foregroundMark x1="64844" y1="89474" x2="64844" y2="89474"/>
                        <a14:foregroundMark x1="72852" y1="77193" x2="72852" y2="77193"/>
                        <a14:foregroundMark x1="54492" y1="92982" x2="54492" y2="92982"/>
                        <a14:foregroundMark x1="46875" y1="95906" x2="46875" y2="95906"/>
                        <a14:foregroundMark x1="35352" y1="98246" x2="35352" y2="98246"/>
                        <a14:foregroundMark x1="40039" y1="98246" x2="40039" y2="98246"/>
                        <a14:foregroundMark x1="42578" y1="7018" x2="42578" y2="7018"/>
                        <a14:foregroundMark x1="42578" y1="4678" x2="42578" y2="4678"/>
                        <a14:foregroundMark x1="39648" y1="16374" x2="39648" y2="1637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138" y="4522097"/>
            <a:ext cx="6387548" cy="2133341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13CB3D0A-1836-40F9-B35E-02EC90300F1D}"/>
              </a:ext>
            </a:extLst>
          </p:cNvPr>
          <p:cNvSpPr/>
          <p:nvPr/>
        </p:nvSpPr>
        <p:spPr>
          <a:xfrm>
            <a:off x="10363896" y="0"/>
            <a:ext cx="1828103" cy="6858000"/>
          </a:xfrm>
          <a:prstGeom prst="rect">
            <a:avLst/>
          </a:prstGeom>
          <a:solidFill>
            <a:srgbClr val="004998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69ADD507-F4BD-472A-9FA2-F47035575E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897" y="-245442"/>
            <a:ext cx="1941835" cy="1941835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52AE786-97F1-4502-A1B5-528E299544A3}"/>
              </a:ext>
            </a:extLst>
          </p:cNvPr>
          <p:cNvSpPr txBox="1">
            <a:spLocks/>
          </p:cNvSpPr>
          <p:nvPr/>
        </p:nvSpPr>
        <p:spPr>
          <a:xfrm>
            <a:off x="252922" y="0"/>
            <a:ext cx="9763275" cy="11652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b="1" dirty="0">
                <a:solidFill>
                  <a:srgbClr val="004998"/>
                </a:solidFill>
              </a:rPr>
              <a:t>Natureza e fim da política</a:t>
            </a:r>
            <a:endParaRPr lang="pt-BR" b="1" dirty="0">
              <a:solidFill>
                <a:srgbClr val="CCAE41"/>
              </a:solidFill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D249EA6A-C7FF-4E96-AC45-33D83EC68D3E}"/>
              </a:ext>
            </a:extLst>
          </p:cNvPr>
          <p:cNvSpPr txBox="1">
            <a:spLocks/>
          </p:cNvSpPr>
          <p:nvPr/>
        </p:nvSpPr>
        <p:spPr>
          <a:xfrm>
            <a:off x="252922" y="1314820"/>
            <a:ext cx="9640660" cy="665493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pt-BR" sz="3700" b="1" dirty="0">
                <a:solidFill>
                  <a:srgbClr val="CCAE41"/>
                </a:solidFill>
              </a:rPr>
              <a:t>Comunidade política: </a:t>
            </a:r>
            <a:r>
              <a:rPr lang="pt-BR" sz="3700" b="1" dirty="0">
                <a:solidFill>
                  <a:srgbClr val="004998"/>
                </a:solidFill>
              </a:rPr>
              <a:t>instrumento de realização plenamente humana dos indivíduos, famílias e demais grupos civis (n. 74).</a:t>
            </a:r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pt-BR" sz="3700" b="1" dirty="0">
              <a:solidFill>
                <a:srgbClr val="CCAE41"/>
              </a:solidFill>
            </a:endParaRPr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pt-BR" sz="3700" b="1" dirty="0">
                <a:solidFill>
                  <a:srgbClr val="CCAE41"/>
                </a:solidFill>
              </a:rPr>
              <a:t>Sem uma organização política </a:t>
            </a:r>
            <a:r>
              <a:rPr lang="pt-BR" sz="3700" b="1" dirty="0">
                <a:solidFill>
                  <a:srgbClr val="004998"/>
                </a:solidFill>
              </a:rPr>
              <a:t>as comunidades não alcançam uma vida plena e digna.</a:t>
            </a:r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pt-BR" sz="3700" b="1" dirty="0">
              <a:solidFill>
                <a:srgbClr val="CCAE41"/>
              </a:solidFill>
            </a:endParaRPr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pt-BR" sz="3700" b="1" dirty="0">
                <a:solidFill>
                  <a:srgbClr val="CCAE41"/>
                </a:solidFill>
              </a:rPr>
              <a:t>Política =</a:t>
            </a:r>
            <a:r>
              <a:rPr lang="pt-BR" sz="3700" b="1" dirty="0">
                <a:solidFill>
                  <a:srgbClr val="004998"/>
                </a:solidFill>
              </a:rPr>
              <a:t> serviço à humanidade, contra a injustiça e corrupção, em favor do bem comum.</a:t>
            </a:r>
            <a:endParaRPr lang="pt-BR" sz="3700" b="1" dirty="0">
              <a:solidFill>
                <a:srgbClr val="CCAE41"/>
              </a:solidFill>
            </a:endParaRPr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pt-BR" sz="3700" b="1" dirty="0">
              <a:solidFill>
                <a:srgbClr val="CCAE41"/>
              </a:solidFill>
            </a:endParaRPr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pt-BR" sz="3100" b="1" dirty="0">
              <a:solidFill>
                <a:srgbClr val="CCAE41"/>
              </a:solidFill>
            </a:endParaRPr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pt-BR" sz="3100" b="1" dirty="0">
              <a:solidFill>
                <a:srgbClr val="004998"/>
              </a:solidFill>
            </a:endParaRPr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pt-BR" sz="2900" b="1" dirty="0">
              <a:solidFill>
                <a:srgbClr val="CCAE41"/>
              </a:solidFill>
            </a:endParaRPr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pt-BR" sz="2900" b="1" dirty="0">
              <a:solidFill>
                <a:srgbClr val="004998"/>
              </a:solidFill>
            </a:endParaRPr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pt-BR" sz="2900" b="1" dirty="0">
              <a:solidFill>
                <a:srgbClr val="004998"/>
              </a:solidFill>
            </a:endParaRPr>
          </a:p>
          <a:p>
            <a:pPr algn="l"/>
            <a:endParaRPr lang="pt-BR" sz="3700" b="1" dirty="0">
              <a:solidFill>
                <a:srgbClr val="004998"/>
              </a:solidFill>
            </a:endParaRPr>
          </a:p>
          <a:p>
            <a:pPr marL="857250" indent="-857250" algn="l">
              <a:buFont typeface="Courier New" panose="02070309020205020404" pitchFamily="49" charset="0"/>
              <a:buChar char="o"/>
            </a:pPr>
            <a:endParaRPr lang="pt-BR" sz="3700" b="1" dirty="0">
              <a:solidFill>
                <a:srgbClr val="004998"/>
              </a:solidFill>
            </a:endParaRPr>
          </a:p>
          <a:p>
            <a:pPr marL="857250" indent="-857250" algn="l">
              <a:buFont typeface="Courier New" panose="02070309020205020404" pitchFamily="49" charset="0"/>
              <a:buChar char="o"/>
            </a:pPr>
            <a:endParaRPr lang="pt-BR" sz="3700" b="1" dirty="0">
              <a:solidFill>
                <a:srgbClr val="004998"/>
              </a:solidFill>
            </a:endParaRPr>
          </a:p>
          <a:p>
            <a:pPr marL="857250" indent="-857250" algn="l">
              <a:buFont typeface="Courier New" panose="02070309020205020404" pitchFamily="49" charset="0"/>
              <a:buChar char="o"/>
            </a:pPr>
            <a:endParaRPr lang="pt-BR" sz="3700" b="1" dirty="0">
              <a:solidFill>
                <a:srgbClr val="004998"/>
              </a:solidFill>
            </a:endParaRPr>
          </a:p>
          <a:p>
            <a:pPr algn="l"/>
            <a:r>
              <a:rPr lang="pt-BR" b="1" dirty="0">
                <a:solidFill>
                  <a:srgbClr val="004998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610921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ADDF2FA1-3944-4E02-A1E9-315AECD38A3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8" b="98246" l="9961" r="89844">
                        <a14:foregroundMark x1="28320" y1="36842" x2="28320" y2="36842"/>
                        <a14:foregroundMark x1="74609" y1="69591" x2="74609" y2="69591"/>
                        <a14:foregroundMark x1="67773" y1="94152" x2="67773" y2="94152"/>
                        <a14:foregroundMark x1="23633" y1="62573" x2="23633" y2="62573"/>
                        <a14:foregroundMark x1="58008" y1="94152" x2="58008" y2="94152"/>
                        <a14:foregroundMark x1="49414" y1="95322" x2="49414" y2="95322"/>
                        <a14:foregroundMark x1="61523" y1="87719" x2="61523" y2="87719"/>
                        <a14:foregroundMark x1="64844" y1="89474" x2="64844" y2="89474"/>
                        <a14:foregroundMark x1="72852" y1="77193" x2="72852" y2="77193"/>
                        <a14:foregroundMark x1="54492" y1="92982" x2="54492" y2="92982"/>
                        <a14:foregroundMark x1="46875" y1="95906" x2="46875" y2="95906"/>
                        <a14:foregroundMark x1="35352" y1="98246" x2="35352" y2="98246"/>
                        <a14:foregroundMark x1="40039" y1="98246" x2="40039" y2="98246"/>
                        <a14:foregroundMark x1="42578" y1="7018" x2="42578" y2="7018"/>
                        <a14:foregroundMark x1="42578" y1="4678" x2="42578" y2="4678"/>
                        <a14:foregroundMark x1="39648" y1="16374" x2="39648" y2="1637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138" y="4522097"/>
            <a:ext cx="6387548" cy="2133341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13CB3D0A-1836-40F9-B35E-02EC90300F1D}"/>
              </a:ext>
            </a:extLst>
          </p:cNvPr>
          <p:cNvSpPr/>
          <p:nvPr/>
        </p:nvSpPr>
        <p:spPr>
          <a:xfrm>
            <a:off x="10363896" y="0"/>
            <a:ext cx="1828103" cy="6858000"/>
          </a:xfrm>
          <a:prstGeom prst="rect">
            <a:avLst/>
          </a:prstGeom>
          <a:solidFill>
            <a:srgbClr val="004998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69ADD507-F4BD-472A-9FA2-F47035575E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897" y="-245442"/>
            <a:ext cx="1941835" cy="1941835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52AE786-97F1-4502-A1B5-528E299544A3}"/>
              </a:ext>
            </a:extLst>
          </p:cNvPr>
          <p:cNvSpPr txBox="1">
            <a:spLocks/>
          </p:cNvSpPr>
          <p:nvPr/>
        </p:nvSpPr>
        <p:spPr>
          <a:xfrm>
            <a:off x="252922" y="0"/>
            <a:ext cx="8759687" cy="11652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b="1" dirty="0">
                <a:solidFill>
                  <a:srgbClr val="004998"/>
                </a:solidFill>
              </a:rPr>
              <a:t>SOCIEDADE e </a:t>
            </a:r>
            <a:r>
              <a:rPr lang="pt-BR" b="1" dirty="0">
                <a:solidFill>
                  <a:srgbClr val="CCAE41"/>
                </a:solidFill>
              </a:rPr>
              <a:t>FAMÍLIA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D249EA6A-C7FF-4E96-AC45-33D83EC68D3E}"/>
              </a:ext>
            </a:extLst>
          </p:cNvPr>
          <p:cNvSpPr txBox="1">
            <a:spLocks/>
          </p:cNvSpPr>
          <p:nvPr/>
        </p:nvSpPr>
        <p:spPr>
          <a:xfrm>
            <a:off x="252922" y="1165296"/>
            <a:ext cx="9645821" cy="62774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pt-BR" sz="4100" dirty="0">
                <a:solidFill>
                  <a:srgbClr val="004998"/>
                </a:solidFill>
              </a:rPr>
              <a:t>“</a:t>
            </a:r>
            <a:r>
              <a:rPr lang="pt-BR" sz="3300" dirty="0">
                <a:solidFill>
                  <a:srgbClr val="004998"/>
                </a:solidFill>
              </a:rPr>
              <a:t>O </a:t>
            </a:r>
            <a:r>
              <a:rPr lang="pt-BR" sz="3300" b="1" dirty="0">
                <a:solidFill>
                  <a:srgbClr val="CCAE41"/>
                </a:solidFill>
              </a:rPr>
              <a:t>bem-estar da pessoa e da sociedade</a:t>
            </a:r>
            <a:r>
              <a:rPr lang="pt-BR" sz="3300" b="1" dirty="0">
                <a:solidFill>
                  <a:srgbClr val="004998"/>
                </a:solidFill>
              </a:rPr>
              <a:t> </a:t>
            </a:r>
            <a:r>
              <a:rPr lang="pt-BR" sz="3300" dirty="0">
                <a:solidFill>
                  <a:srgbClr val="004998"/>
                </a:solidFill>
              </a:rPr>
              <a:t>humana e cristã está intimamente ligado com uma favorável situação da </a:t>
            </a:r>
            <a:r>
              <a:rPr lang="pt-BR" sz="3300" b="1" dirty="0">
                <a:solidFill>
                  <a:srgbClr val="CCAE41"/>
                </a:solidFill>
              </a:rPr>
              <a:t>comunidade conjugal e familiar</a:t>
            </a:r>
            <a:r>
              <a:rPr lang="pt-BR" sz="3300" dirty="0">
                <a:solidFill>
                  <a:srgbClr val="004998"/>
                </a:solidFill>
              </a:rPr>
              <a:t>” (n. 47).</a:t>
            </a:r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pt-BR" sz="3300" dirty="0">
              <a:solidFill>
                <a:srgbClr val="004998"/>
              </a:solidFill>
            </a:endParaRPr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pt-BR" sz="3300" b="1" dirty="0">
                <a:solidFill>
                  <a:srgbClr val="004998"/>
                </a:solidFill>
              </a:rPr>
              <a:t>Ameaças: </a:t>
            </a:r>
            <a:r>
              <a:rPr lang="pt-BR" sz="3300" dirty="0">
                <a:solidFill>
                  <a:srgbClr val="004998"/>
                </a:solidFill>
              </a:rPr>
              <a:t>poligamia, divórcio, ‘amor livre’, egoísmo, amor ao prazer, práticas ilícitas contra a geração.</a:t>
            </a:r>
          </a:p>
          <a:p>
            <a:pPr algn="just">
              <a:lnSpc>
                <a:spcPct val="120000"/>
              </a:lnSpc>
            </a:pPr>
            <a:endParaRPr lang="pt-BR" sz="900" dirty="0">
              <a:solidFill>
                <a:srgbClr val="004998"/>
              </a:solidFill>
            </a:endParaRPr>
          </a:p>
          <a:p>
            <a:pPr marL="857250" indent="-857250" algn="l">
              <a:lnSpc>
                <a:spcPct val="120000"/>
              </a:lnSpc>
              <a:buFont typeface="Courier New" panose="02070309020205020404" pitchFamily="49" charset="0"/>
              <a:buChar char="o"/>
            </a:pPr>
            <a:endParaRPr lang="pt-BR" sz="3700" dirty="0">
              <a:solidFill>
                <a:srgbClr val="004998"/>
              </a:solidFill>
            </a:endParaRPr>
          </a:p>
          <a:p>
            <a:pPr algn="l"/>
            <a:endParaRPr lang="pt-BR" sz="3700" b="1" dirty="0">
              <a:solidFill>
                <a:srgbClr val="004998"/>
              </a:solidFill>
            </a:endParaRPr>
          </a:p>
          <a:p>
            <a:pPr marL="857250" indent="-857250" algn="l">
              <a:buFont typeface="Courier New" panose="02070309020205020404" pitchFamily="49" charset="0"/>
              <a:buChar char="o"/>
            </a:pPr>
            <a:endParaRPr lang="pt-BR" sz="3700" b="1" dirty="0">
              <a:solidFill>
                <a:srgbClr val="004998"/>
              </a:solidFill>
            </a:endParaRPr>
          </a:p>
          <a:p>
            <a:pPr marL="857250" indent="-857250" algn="l">
              <a:buFont typeface="Courier New" panose="02070309020205020404" pitchFamily="49" charset="0"/>
              <a:buChar char="o"/>
            </a:pPr>
            <a:endParaRPr lang="pt-BR" sz="3700" b="1" dirty="0">
              <a:solidFill>
                <a:srgbClr val="004998"/>
              </a:solidFill>
            </a:endParaRPr>
          </a:p>
          <a:p>
            <a:pPr marL="857250" indent="-857250" algn="l">
              <a:buFont typeface="Courier New" panose="02070309020205020404" pitchFamily="49" charset="0"/>
              <a:buChar char="o"/>
            </a:pPr>
            <a:endParaRPr lang="pt-BR" sz="3700" b="1" dirty="0">
              <a:solidFill>
                <a:srgbClr val="004998"/>
              </a:solidFill>
            </a:endParaRPr>
          </a:p>
          <a:p>
            <a:pPr algn="l"/>
            <a:r>
              <a:rPr lang="pt-BR" b="1" dirty="0">
                <a:solidFill>
                  <a:srgbClr val="004998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677745"/>
      </p:ext>
    </p:extLst>
  </p:cSld>
  <p:clrMapOvr>
    <a:masterClrMapping/>
  </p:clrMapOvr>
  <p:transition spd="slow">
    <p:push dir="u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ADDF2FA1-3944-4E02-A1E9-315AECD38A3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8" b="98246" l="9961" r="89844">
                        <a14:foregroundMark x1="28320" y1="36842" x2="28320" y2="36842"/>
                        <a14:foregroundMark x1="74609" y1="69591" x2="74609" y2="69591"/>
                        <a14:foregroundMark x1="67773" y1="94152" x2="67773" y2="94152"/>
                        <a14:foregroundMark x1="23633" y1="62573" x2="23633" y2="62573"/>
                        <a14:foregroundMark x1="58008" y1="94152" x2="58008" y2="94152"/>
                        <a14:foregroundMark x1="49414" y1="95322" x2="49414" y2="95322"/>
                        <a14:foregroundMark x1="61523" y1="87719" x2="61523" y2="87719"/>
                        <a14:foregroundMark x1="64844" y1="89474" x2="64844" y2="89474"/>
                        <a14:foregroundMark x1="72852" y1="77193" x2="72852" y2="77193"/>
                        <a14:foregroundMark x1="54492" y1="92982" x2="54492" y2="92982"/>
                        <a14:foregroundMark x1="46875" y1="95906" x2="46875" y2="95906"/>
                        <a14:foregroundMark x1="35352" y1="98246" x2="35352" y2="98246"/>
                        <a14:foregroundMark x1="40039" y1="98246" x2="40039" y2="98246"/>
                        <a14:foregroundMark x1="42578" y1="7018" x2="42578" y2="7018"/>
                        <a14:foregroundMark x1="42578" y1="4678" x2="42578" y2="4678"/>
                        <a14:foregroundMark x1="39648" y1="16374" x2="39648" y2="1637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138" y="4522097"/>
            <a:ext cx="6387548" cy="2133341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13CB3D0A-1836-40F9-B35E-02EC90300F1D}"/>
              </a:ext>
            </a:extLst>
          </p:cNvPr>
          <p:cNvSpPr/>
          <p:nvPr/>
        </p:nvSpPr>
        <p:spPr>
          <a:xfrm>
            <a:off x="10363896" y="0"/>
            <a:ext cx="1828103" cy="6858000"/>
          </a:xfrm>
          <a:prstGeom prst="rect">
            <a:avLst/>
          </a:prstGeom>
          <a:solidFill>
            <a:srgbClr val="004998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69ADD507-F4BD-472A-9FA2-F47035575E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897" y="-245442"/>
            <a:ext cx="1941835" cy="1941835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D249EA6A-C7FF-4E96-AC45-33D83EC68D3E}"/>
              </a:ext>
            </a:extLst>
          </p:cNvPr>
          <p:cNvSpPr txBox="1">
            <a:spLocks/>
          </p:cNvSpPr>
          <p:nvPr/>
        </p:nvSpPr>
        <p:spPr>
          <a:xfrm>
            <a:off x="0" y="-871291"/>
            <a:ext cx="10110974" cy="665493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pt-BR" sz="8900" b="1" dirty="0">
                <a:solidFill>
                  <a:srgbClr val="004998"/>
                </a:solidFill>
              </a:rPr>
              <a:t>“Todos os cristãos tenham consciência da sua </a:t>
            </a:r>
            <a:r>
              <a:rPr lang="pt-BR" sz="8900" b="1" dirty="0">
                <a:solidFill>
                  <a:srgbClr val="CCAE41"/>
                </a:solidFill>
              </a:rPr>
              <a:t>vocação especial e própria na comunidade política</a:t>
            </a:r>
            <a:r>
              <a:rPr lang="pt-BR" sz="8900" b="1" dirty="0">
                <a:solidFill>
                  <a:srgbClr val="004998"/>
                </a:solidFill>
              </a:rPr>
              <a:t>; por ela são obrigados a dar exemplo de sentida </a:t>
            </a:r>
            <a:r>
              <a:rPr lang="pt-BR" sz="8900" b="1" dirty="0">
                <a:solidFill>
                  <a:srgbClr val="CCAE41"/>
                </a:solidFill>
              </a:rPr>
              <a:t>responsabilidade e dedicação pelo bem comum</a:t>
            </a:r>
            <a:r>
              <a:rPr lang="pt-BR" sz="8900" b="1" dirty="0">
                <a:solidFill>
                  <a:srgbClr val="004998"/>
                </a:solidFill>
              </a:rPr>
              <a:t>, de maneira a mostrarem também com factos como se harmonizam a autoridade e a liberdade, a iniciativa pessoal e a solidariedade do inteiro corpo social, a oportuna unidade com a proveitosa diversidade” (n. 75).</a:t>
            </a:r>
            <a:endParaRPr lang="pt-BR" sz="6200" b="1" dirty="0">
              <a:solidFill>
                <a:srgbClr val="004998"/>
              </a:solidFill>
            </a:endParaRPr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pt-BR" sz="3100" b="1" dirty="0">
              <a:solidFill>
                <a:srgbClr val="CCAE41"/>
              </a:solidFill>
            </a:endParaRPr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pt-BR" sz="3100" b="1" dirty="0">
              <a:solidFill>
                <a:srgbClr val="004998"/>
              </a:solidFill>
            </a:endParaRPr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pt-BR" sz="2900" b="1" dirty="0">
              <a:solidFill>
                <a:srgbClr val="CCAE41"/>
              </a:solidFill>
            </a:endParaRPr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pt-BR" sz="2900" b="1" dirty="0">
              <a:solidFill>
                <a:srgbClr val="004998"/>
              </a:solidFill>
            </a:endParaRPr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pt-BR" sz="2900" b="1" dirty="0">
              <a:solidFill>
                <a:srgbClr val="004998"/>
              </a:solidFill>
            </a:endParaRPr>
          </a:p>
          <a:p>
            <a:pPr algn="l"/>
            <a:endParaRPr lang="pt-BR" sz="3700" b="1" dirty="0">
              <a:solidFill>
                <a:srgbClr val="004998"/>
              </a:solidFill>
            </a:endParaRPr>
          </a:p>
          <a:p>
            <a:pPr marL="857250" indent="-857250" algn="l">
              <a:buFont typeface="Courier New" panose="02070309020205020404" pitchFamily="49" charset="0"/>
              <a:buChar char="o"/>
            </a:pPr>
            <a:endParaRPr lang="pt-BR" sz="3700" b="1" dirty="0">
              <a:solidFill>
                <a:srgbClr val="004998"/>
              </a:solidFill>
            </a:endParaRPr>
          </a:p>
          <a:p>
            <a:pPr marL="857250" indent="-857250" algn="l">
              <a:buFont typeface="Courier New" panose="02070309020205020404" pitchFamily="49" charset="0"/>
              <a:buChar char="o"/>
            </a:pPr>
            <a:endParaRPr lang="pt-BR" sz="3700" b="1" dirty="0">
              <a:solidFill>
                <a:srgbClr val="004998"/>
              </a:solidFill>
            </a:endParaRPr>
          </a:p>
          <a:p>
            <a:pPr marL="857250" indent="-857250" algn="l">
              <a:buFont typeface="Courier New" panose="02070309020205020404" pitchFamily="49" charset="0"/>
              <a:buChar char="o"/>
            </a:pPr>
            <a:endParaRPr lang="pt-BR" sz="3700" b="1" dirty="0">
              <a:solidFill>
                <a:srgbClr val="004998"/>
              </a:solidFill>
            </a:endParaRPr>
          </a:p>
          <a:p>
            <a:pPr algn="l"/>
            <a:r>
              <a:rPr lang="pt-BR" b="1" dirty="0">
                <a:solidFill>
                  <a:srgbClr val="004998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366358"/>
      </p:ext>
    </p:extLst>
  </p:cSld>
  <p:clrMapOvr>
    <a:masterClrMapping/>
  </p:clrMapOvr>
  <p:transition spd="slow">
    <p:push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ADDF2FA1-3944-4E02-A1E9-315AECD38A3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8" b="98246" l="9961" r="89844">
                        <a14:foregroundMark x1="28320" y1="36842" x2="28320" y2="36842"/>
                        <a14:foregroundMark x1="74609" y1="69591" x2="74609" y2="69591"/>
                        <a14:foregroundMark x1="67773" y1="94152" x2="67773" y2="94152"/>
                        <a14:foregroundMark x1="23633" y1="62573" x2="23633" y2="62573"/>
                        <a14:foregroundMark x1="58008" y1="94152" x2="58008" y2="94152"/>
                        <a14:foregroundMark x1="49414" y1="95322" x2="49414" y2="95322"/>
                        <a14:foregroundMark x1="61523" y1="87719" x2="61523" y2="87719"/>
                        <a14:foregroundMark x1="64844" y1="89474" x2="64844" y2="89474"/>
                        <a14:foregroundMark x1="72852" y1="77193" x2="72852" y2="77193"/>
                        <a14:foregroundMark x1="54492" y1="92982" x2="54492" y2="92982"/>
                        <a14:foregroundMark x1="46875" y1="95906" x2="46875" y2="95906"/>
                        <a14:foregroundMark x1="35352" y1="98246" x2="35352" y2="98246"/>
                        <a14:foregroundMark x1="40039" y1="98246" x2="40039" y2="98246"/>
                        <a14:foregroundMark x1="42578" y1="7018" x2="42578" y2="7018"/>
                        <a14:foregroundMark x1="42578" y1="4678" x2="42578" y2="4678"/>
                        <a14:foregroundMark x1="39648" y1="16374" x2="39648" y2="1637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138" y="4522097"/>
            <a:ext cx="6387548" cy="213334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9ADD507-F4BD-472A-9FA2-F47035575E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897" y="-245442"/>
            <a:ext cx="1941835" cy="1941835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52AE786-97F1-4502-A1B5-528E299544A3}"/>
              </a:ext>
            </a:extLst>
          </p:cNvPr>
          <p:cNvSpPr txBox="1">
            <a:spLocks/>
          </p:cNvSpPr>
          <p:nvPr/>
        </p:nvSpPr>
        <p:spPr>
          <a:xfrm>
            <a:off x="557731" y="1117714"/>
            <a:ext cx="10464800" cy="37279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b="1" dirty="0">
                <a:solidFill>
                  <a:srgbClr val="004998"/>
                </a:solidFill>
              </a:rPr>
              <a:t>“No domínio próprio de cada uma, comunidade política e Igreja são independentes e autónomas. Mas, embora por títulos diversos, </a:t>
            </a:r>
            <a:r>
              <a:rPr lang="pt-BR" b="1" dirty="0">
                <a:solidFill>
                  <a:srgbClr val="CCAE41"/>
                </a:solidFill>
              </a:rPr>
              <a:t>ambas servem a vocação pessoal e social dos mesmos homens</a:t>
            </a:r>
            <a:r>
              <a:rPr lang="pt-BR" b="1" dirty="0">
                <a:solidFill>
                  <a:srgbClr val="004998"/>
                </a:solidFill>
              </a:rPr>
              <a:t>. E tanto mais eficazmente exercitarão este serviço para bem de todos, quanto melhor cultivarem entre si uma sã cooperação, tendo igualmente em conta as circunstâncias de lugar e tempo”.</a:t>
            </a:r>
            <a:endParaRPr lang="pt-BR" sz="4400" b="1" dirty="0">
              <a:solidFill>
                <a:srgbClr val="CCAE4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6060766-3CD2-473D-99F4-31BF3C375D5B}"/>
              </a:ext>
            </a:extLst>
          </p:cNvPr>
          <p:cNvSpPr txBox="1"/>
          <p:nvPr/>
        </p:nvSpPr>
        <p:spPr>
          <a:xfrm>
            <a:off x="6096000" y="5878286"/>
            <a:ext cx="599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dirty="0">
                <a:solidFill>
                  <a:srgbClr val="004998"/>
                </a:solidFill>
              </a:rPr>
              <a:t>(</a:t>
            </a:r>
            <a:r>
              <a:rPr lang="pt-BR" sz="3200" i="1" dirty="0">
                <a:solidFill>
                  <a:srgbClr val="004998"/>
                </a:solidFill>
              </a:rPr>
              <a:t>Gaudium et spes, </a:t>
            </a:r>
            <a:r>
              <a:rPr lang="pt-BR" sz="3200" dirty="0">
                <a:solidFill>
                  <a:srgbClr val="004998"/>
                </a:solidFill>
              </a:rPr>
              <a:t>n. 76)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5039660"/>
      </p:ext>
    </p:extLst>
  </p:cSld>
  <p:clrMapOvr>
    <a:masterClrMapping/>
  </p:clrMapOvr>
  <p:transition spd="slow">
    <p:push dir="u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9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ADDF2FA1-3944-4E02-A1E9-315AECD38A3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8" b="98246" l="9961" r="89844">
                        <a14:foregroundMark x1="28320" y1="36842" x2="28320" y2="36842"/>
                        <a14:foregroundMark x1="74609" y1="69591" x2="74609" y2="69591"/>
                        <a14:foregroundMark x1="67773" y1="94152" x2="67773" y2="94152"/>
                        <a14:foregroundMark x1="23633" y1="62573" x2="23633" y2="62573"/>
                        <a14:foregroundMark x1="58008" y1="94152" x2="58008" y2="94152"/>
                        <a14:foregroundMark x1="49414" y1="95322" x2="49414" y2="95322"/>
                        <a14:foregroundMark x1="61523" y1="87719" x2="61523" y2="87719"/>
                        <a14:foregroundMark x1="64844" y1="89474" x2="64844" y2="89474"/>
                        <a14:foregroundMark x1="72852" y1="77193" x2="72852" y2="77193"/>
                        <a14:foregroundMark x1="54492" y1="92982" x2="54492" y2="92982"/>
                        <a14:foregroundMark x1="46875" y1="95906" x2="46875" y2="95906"/>
                        <a14:foregroundMark x1="35352" y1="98246" x2="35352" y2="98246"/>
                        <a14:foregroundMark x1="40039" y1="98246" x2="40039" y2="98246"/>
                        <a14:foregroundMark x1="42578" y1="7018" x2="42578" y2="7018"/>
                        <a14:foregroundMark x1="42578" y1="4678" x2="42578" y2="4678"/>
                        <a14:foregroundMark x1="39648" y1="16374" x2="39648" y2="1637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138" y="4522097"/>
            <a:ext cx="6387548" cy="213334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9ADD507-F4BD-472A-9FA2-F47035575E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897" y="-245442"/>
            <a:ext cx="1941835" cy="1941835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52AE786-97F1-4502-A1B5-528E299544A3}"/>
              </a:ext>
            </a:extLst>
          </p:cNvPr>
          <p:cNvSpPr txBox="1">
            <a:spLocks/>
          </p:cNvSpPr>
          <p:nvPr/>
        </p:nvSpPr>
        <p:spPr>
          <a:xfrm>
            <a:off x="1078236" y="986283"/>
            <a:ext cx="10464800" cy="37279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b="1" dirty="0">
                <a:solidFill>
                  <a:srgbClr val="FFFEFE"/>
                </a:solidFill>
              </a:rPr>
              <a:t>COMUNIDADE POLÍTICA + IGREJA = </a:t>
            </a:r>
            <a:r>
              <a:rPr lang="pt-BR" b="1" dirty="0">
                <a:solidFill>
                  <a:srgbClr val="CCAE41"/>
                </a:solidFill>
              </a:rPr>
              <a:t>Cooperação pela dignidade humana </a:t>
            </a:r>
            <a:r>
              <a:rPr lang="pt-BR" sz="3700" b="1" dirty="0">
                <a:solidFill>
                  <a:srgbClr val="CCAE41"/>
                </a:solidFill>
              </a:rPr>
              <a:t>(</a:t>
            </a:r>
            <a:r>
              <a:rPr lang="pt-BR" sz="3700" b="1" i="1" dirty="0">
                <a:solidFill>
                  <a:srgbClr val="CCAE41"/>
                </a:solidFill>
              </a:rPr>
              <a:t>Projeto do Reino de Deus</a:t>
            </a:r>
            <a:r>
              <a:rPr lang="pt-BR" sz="3700" b="1" dirty="0">
                <a:solidFill>
                  <a:srgbClr val="CCAE41"/>
                </a:solidFill>
              </a:rPr>
              <a:t>)</a:t>
            </a:r>
            <a:endParaRPr lang="pt-BR" b="1" dirty="0">
              <a:solidFill>
                <a:srgbClr val="CCAE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39252"/>
      </p:ext>
    </p:extLst>
  </p:cSld>
  <p:clrMapOvr>
    <a:masterClrMapping/>
  </p:clrMapOvr>
  <p:transition spd="slow">
    <p:push dir="u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69ADD507-F4BD-472A-9FA2-F47035575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897" y="-245442"/>
            <a:ext cx="1941835" cy="1941835"/>
          </a:xfrm>
          <a:prstGeom prst="rect">
            <a:avLst/>
          </a:prstGeom>
        </p:spPr>
      </p:pic>
      <p:pic>
        <p:nvPicPr>
          <p:cNvPr id="5" name="Mídia Online 4" title="Papa Francisco fala sobre participação dos cristãos na política">
            <a:hlinkClick r:id="" action="ppaction://media"/>
            <a:extLst>
              <a:ext uri="{FF2B5EF4-FFF2-40B4-BE49-F238E27FC236}">
                <a16:creationId xmlns:a16="http://schemas.microsoft.com/office/drawing/2014/main" id="{0CCD8195-9D17-4D3F-8634-F107A82DA32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345800" y="757012"/>
            <a:ext cx="9500400" cy="5343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DDF2FA1-3944-4E02-A1E9-315AECD38A3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78" b="98246" l="9961" r="89844">
                        <a14:foregroundMark x1="28320" y1="36842" x2="28320" y2="36842"/>
                        <a14:foregroundMark x1="74609" y1="69591" x2="74609" y2="69591"/>
                        <a14:foregroundMark x1="67773" y1="94152" x2="67773" y2="94152"/>
                        <a14:foregroundMark x1="23633" y1="62573" x2="23633" y2="62573"/>
                        <a14:foregroundMark x1="58008" y1="94152" x2="58008" y2="94152"/>
                        <a14:foregroundMark x1="49414" y1="95322" x2="49414" y2="95322"/>
                        <a14:foregroundMark x1="61523" y1="87719" x2="61523" y2="87719"/>
                        <a14:foregroundMark x1="64844" y1="89474" x2="64844" y2="89474"/>
                        <a14:foregroundMark x1="72852" y1="77193" x2="72852" y2="77193"/>
                        <a14:foregroundMark x1="54492" y1="92982" x2="54492" y2="92982"/>
                        <a14:foregroundMark x1="46875" y1="95906" x2="46875" y2="95906"/>
                        <a14:foregroundMark x1="35352" y1="98246" x2="35352" y2="98246"/>
                        <a14:foregroundMark x1="40039" y1="98246" x2="40039" y2="98246"/>
                        <a14:foregroundMark x1="42578" y1="7018" x2="42578" y2="7018"/>
                        <a14:foregroundMark x1="42578" y1="4678" x2="42578" y2="4678"/>
                        <a14:foregroundMark x1="39648" y1="16374" x2="39648" y2="1637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3000" y="5130811"/>
            <a:ext cx="4377600" cy="14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903144"/>
      </p:ext>
    </p:extLst>
  </p:cSld>
  <p:clrMapOvr>
    <a:masterClrMapping/>
  </p:clrMapOvr>
  <p:transition spd="slow">
    <p:push dir="u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A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ADDF2FA1-3944-4E02-A1E9-315AECD38A3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8" b="98246" l="9961" r="89844">
                        <a14:foregroundMark x1="28320" y1="36842" x2="28320" y2="36842"/>
                        <a14:foregroundMark x1="74609" y1="69591" x2="74609" y2="69591"/>
                        <a14:foregroundMark x1="67773" y1="94152" x2="67773" y2="94152"/>
                        <a14:foregroundMark x1="23633" y1="62573" x2="23633" y2="62573"/>
                        <a14:foregroundMark x1="58008" y1="94152" x2="58008" y2="94152"/>
                        <a14:foregroundMark x1="49414" y1="95322" x2="49414" y2="95322"/>
                        <a14:foregroundMark x1="61523" y1="87719" x2="61523" y2="87719"/>
                        <a14:foregroundMark x1="64844" y1="89474" x2="64844" y2="89474"/>
                        <a14:foregroundMark x1="72852" y1="77193" x2="72852" y2="77193"/>
                        <a14:foregroundMark x1="54492" y1="92982" x2="54492" y2="92982"/>
                        <a14:foregroundMark x1="46875" y1="95906" x2="46875" y2="95906"/>
                        <a14:foregroundMark x1="35352" y1="98246" x2="35352" y2="98246"/>
                        <a14:foregroundMark x1="40039" y1="98246" x2="40039" y2="98246"/>
                        <a14:foregroundMark x1="42578" y1="7018" x2="42578" y2="7018"/>
                        <a14:foregroundMark x1="42578" y1="4678" x2="42578" y2="4678"/>
                        <a14:foregroundMark x1="39648" y1="16374" x2="39648" y2="1637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138" y="4522097"/>
            <a:ext cx="6387548" cy="213334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9ADD507-F4BD-472A-9FA2-F47035575E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897" y="-245442"/>
            <a:ext cx="1941835" cy="1941835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52AE786-97F1-4502-A1B5-528E299544A3}"/>
              </a:ext>
            </a:extLst>
          </p:cNvPr>
          <p:cNvSpPr txBox="1">
            <a:spLocks/>
          </p:cNvSpPr>
          <p:nvPr/>
        </p:nvSpPr>
        <p:spPr>
          <a:xfrm>
            <a:off x="870014" y="473085"/>
            <a:ext cx="10464800" cy="34398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8000" b="1" dirty="0">
                <a:solidFill>
                  <a:srgbClr val="004998"/>
                </a:solidFill>
              </a:rPr>
              <a:t>Obrigado.</a:t>
            </a:r>
            <a:endParaRPr lang="pt-BR" sz="7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13914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ADDF2FA1-3944-4E02-A1E9-315AECD38A3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8" b="98246" l="9961" r="89844">
                        <a14:foregroundMark x1="28320" y1="36842" x2="28320" y2="36842"/>
                        <a14:foregroundMark x1="74609" y1="69591" x2="74609" y2="69591"/>
                        <a14:foregroundMark x1="67773" y1="94152" x2="67773" y2="94152"/>
                        <a14:foregroundMark x1="23633" y1="62573" x2="23633" y2="62573"/>
                        <a14:foregroundMark x1="58008" y1="94152" x2="58008" y2="94152"/>
                        <a14:foregroundMark x1="49414" y1="95322" x2="49414" y2="95322"/>
                        <a14:foregroundMark x1="61523" y1="87719" x2="61523" y2="87719"/>
                        <a14:foregroundMark x1="64844" y1="89474" x2="64844" y2="89474"/>
                        <a14:foregroundMark x1="72852" y1="77193" x2="72852" y2="77193"/>
                        <a14:foregroundMark x1="54492" y1="92982" x2="54492" y2="92982"/>
                        <a14:foregroundMark x1="46875" y1="95906" x2="46875" y2="95906"/>
                        <a14:foregroundMark x1="35352" y1="98246" x2="35352" y2="98246"/>
                        <a14:foregroundMark x1="40039" y1="98246" x2="40039" y2="98246"/>
                        <a14:foregroundMark x1="42578" y1="7018" x2="42578" y2="7018"/>
                        <a14:foregroundMark x1="42578" y1="4678" x2="42578" y2="4678"/>
                        <a14:foregroundMark x1="39648" y1="16374" x2="39648" y2="1637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138" y="4522097"/>
            <a:ext cx="6387548" cy="2133341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13CB3D0A-1836-40F9-B35E-02EC90300F1D}"/>
              </a:ext>
            </a:extLst>
          </p:cNvPr>
          <p:cNvSpPr/>
          <p:nvPr/>
        </p:nvSpPr>
        <p:spPr>
          <a:xfrm>
            <a:off x="10363896" y="0"/>
            <a:ext cx="1828103" cy="6858000"/>
          </a:xfrm>
          <a:prstGeom prst="rect">
            <a:avLst/>
          </a:prstGeom>
          <a:solidFill>
            <a:srgbClr val="004998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69ADD507-F4BD-472A-9FA2-F47035575E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897" y="-245442"/>
            <a:ext cx="1941835" cy="1941835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D249EA6A-C7FF-4E96-AC45-33D83EC68D3E}"/>
              </a:ext>
            </a:extLst>
          </p:cNvPr>
          <p:cNvSpPr txBox="1">
            <a:spLocks/>
          </p:cNvSpPr>
          <p:nvPr/>
        </p:nvSpPr>
        <p:spPr>
          <a:xfrm>
            <a:off x="252922" y="820739"/>
            <a:ext cx="9645821" cy="62774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pt-BR" sz="4100" b="1" dirty="0">
                <a:solidFill>
                  <a:srgbClr val="004998"/>
                </a:solidFill>
              </a:rPr>
              <a:t>É urgente </a:t>
            </a:r>
            <a:r>
              <a:rPr lang="pt-BR" sz="4100" b="1" dirty="0">
                <a:solidFill>
                  <a:srgbClr val="CCAE41"/>
                </a:solidFill>
              </a:rPr>
              <a:t>reafirmar a santidade </a:t>
            </a:r>
            <a:r>
              <a:rPr lang="pt-BR" sz="4100" b="1" dirty="0">
                <a:solidFill>
                  <a:srgbClr val="004998"/>
                </a:solidFill>
              </a:rPr>
              <a:t>do matrimônio e da família.</a:t>
            </a:r>
            <a:endParaRPr lang="pt-BR" sz="3300" b="1" dirty="0">
              <a:solidFill>
                <a:srgbClr val="004998"/>
              </a:solidFill>
            </a:endParaRPr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pt-BR" sz="3300" dirty="0">
              <a:solidFill>
                <a:srgbClr val="004998"/>
              </a:solidFill>
            </a:endParaRPr>
          </a:p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pt-BR" sz="4400" dirty="0">
                <a:solidFill>
                  <a:srgbClr val="004998"/>
                </a:solidFill>
              </a:rPr>
              <a:t>A sociedade depende estruturalmente, moralmente e eticamente da </a:t>
            </a:r>
            <a:r>
              <a:rPr lang="pt-BR" sz="4400" b="1" dirty="0">
                <a:solidFill>
                  <a:srgbClr val="004998"/>
                </a:solidFill>
              </a:rPr>
              <a:t>família bem constituída.</a:t>
            </a:r>
            <a:endParaRPr lang="pt-BR" sz="1200" dirty="0">
              <a:solidFill>
                <a:srgbClr val="004998"/>
              </a:solidFill>
            </a:endParaRPr>
          </a:p>
          <a:p>
            <a:pPr marL="857250" indent="-857250" algn="l">
              <a:lnSpc>
                <a:spcPct val="120000"/>
              </a:lnSpc>
              <a:buFont typeface="Courier New" panose="02070309020205020404" pitchFamily="49" charset="0"/>
              <a:buChar char="o"/>
            </a:pPr>
            <a:endParaRPr lang="pt-BR" sz="3700" dirty="0">
              <a:solidFill>
                <a:srgbClr val="004998"/>
              </a:solidFill>
            </a:endParaRPr>
          </a:p>
          <a:p>
            <a:pPr algn="l"/>
            <a:endParaRPr lang="pt-BR" sz="3700" b="1" dirty="0">
              <a:solidFill>
                <a:srgbClr val="004998"/>
              </a:solidFill>
            </a:endParaRPr>
          </a:p>
          <a:p>
            <a:pPr marL="857250" indent="-857250" algn="l">
              <a:buFont typeface="Courier New" panose="02070309020205020404" pitchFamily="49" charset="0"/>
              <a:buChar char="o"/>
            </a:pPr>
            <a:endParaRPr lang="pt-BR" sz="3700" b="1" dirty="0">
              <a:solidFill>
                <a:srgbClr val="004998"/>
              </a:solidFill>
            </a:endParaRPr>
          </a:p>
          <a:p>
            <a:pPr marL="857250" indent="-857250" algn="l">
              <a:buFont typeface="Courier New" panose="02070309020205020404" pitchFamily="49" charset="0"/>
              <a:buChar char="o"/>
            </a:pPr>
            <a:endParaRPr lang="pt-BR" sz="3700" b="1" dirty="0">
              <a:solidFill>
                <a:srgbClr val="004998"/>
              </a:solidFill>
            </a:endParaRPr>
          </a:p>
          <a:p>
            <a:pPr marL="857250" indent="-857250" algn="l">
              <a:buFont typeface="Courier New" panose="02070309020205020404" pitchFamily="49" charset="0"/>
              <a:buChar char="o"/>
            </a:pPr>
            <a:endParaRPr lang="pt-BR" sz="3700" b="1" dirty="0">
              <a:solidFill>
                <a:srgbClr val="004998"/>
              </a:solidFill>
            </a:endParaRPr>
          </a:p>
          <a:p>
            <a:pPr algn="l"/>
            <a:r>
              <a:rPr lang="pt-BR" b="1" dirty="0">
                <a:solidFill>
                  <a:srgbClr val="004998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1683855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A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69ADD507-F4BD-472A-9FA2-F47035575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897" y="-245442"/>
            <a:ext cx="1941835" cy="1941835"/>
          </a:xfrm>
          <a:prstGeom prst="rect">
            <a:avLst/>
          </a:prstGeom>
        </p:spPr>
      </p:pic>
      <p:pic>
        <p:nvPicPr>
          <p:cNvPr id="2" name="Mídia Online 1" title="Por los niños y las familias en dificultad - El Video del Papa – Marzo 2016">
            <a:hlinkClick r:id="" action="ppaction://media"/>
            <a:extLst>
              <a:ext uri="{FF2B5EF4-FFF2-40B4-BE49-F238E27FC236}">
                <a16:creationId xmlns:a16="http://schemas.microsoft.com/office/drawing/2014/main" id="{FB7246B8-466C-43D7-9B7A-99E2872C5F1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345800" y="757012"/>
            <a:ext cx="9500400" cy="5343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21520AF-40E4-4423-B9C9-B641AF59756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78" b="98246" l="9961" r="89844">
                        <a14:foregroundMark x1="28320" y1="36842" x2="28320" y2="36842"/>
                        <a14:foregroundMark x1="74609" y1="69591" x2="74609" y2="69591"/>
                        <a14:foregroundMark x1="67773" y1="94152" x2="67773" y2="94152"/>
                        <a14:foregroundMark x1="23633" y1="62573" x2="23633" y2="62573"/>
                        <a14:foregroundMark x1="58008" y1="94152" x2="58008" y2="94152"/>
                        <a14:foregroundMark x1="49414" y1="95322" x2="49414" y2="95322"/>
                        <a14:foregroundMark x1="61523" y1="87719" x2="61523" y2="87719"/>
                        <a14:foregroundMark x1="64844" y1="89474" x2="64844" y2="89474"/>
                        <a14:foregroundMark x1="72852" y1="77193" x2="72852" y2="77193"/>
                        <a14:foregroundMark x1="54492" y1="92982" x2="54492" y2="92982"/>
                        <a14:foregroundMark x1="46875" y1="95906" x2="46875" y2="95906"/>
                        <a14:foregroundMark x1="35352" y1="98246" x2="35352" y2="98246"/>
                        <a14:foregroundMark x1="40039" y1="98246" x2="40039" y2="98246"/>
                        <a14:foregroundMark x1="42578" y1="7018" x2="42578" y2="7018"/>
                        <a14:foregroundMark x1="42578" y1="4678" x2="42578" y2="4678"/>
                        <a14:foregroundMark x1="39648" y1="16374" x2="39648" y2="1637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4864" y="5130811"/>
            <a:ext cx="4377600" cy="14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53525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9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ADDF2FA1-3944-4E02-A1E9-315AECD38A3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8" b="98246" l="9961" r="89844">
                        <a14:foregroundMark x1="28320" y1="36842" x2="28320" y2="36842"/>
                        <a14:foregroundMark x1="74609" y1="69591" x2="74609" y2="69591"/>
                        <a14:foregroundMark x1="67773" y1="94152" x2="67773" y2="94152"/>
                        <a14:foregroundMark x1="23633" y1="62573" x2="23633" y2="62573"/>
                        <a14:foregroundMark x1="58008" y1="94152" x2="58008" y2="94152"/>
                        <a14:foregroundMark x1="49414" y1="95322" x2="49414" y2="95322"/>
                        <a14:foregroundMark x1="61523" y1="87719" x2="61523" y2="87719"/>
                        <a14:foregroundMark x1="64844" y1="89474" x2="64844" y2="89474"/>
                        <a14:foregroundMark x1="72852" y1="77193" x2="72852" y2="77193"/>
                        <a14:foregroundMark x1="54492" y1="92982" x2="54492" y2="92982"/>
                        <a14:foregroundMark x1="46875" y1="95906" x2="46875" y2="95906"/>
                        <a14:foregroundMark x1="35352" y1="98246" x2="35352" y2="98246"/>
                        <a14:foregroundMark x1="40039" y1="98246" x2="40039" y2="98246"/>
                        <a14:foregroundMark x1="42578" y1="7018" x2="42578" y2="7018"/>
                        <a14:foregroundMark x1="42578" y1="4678" x2="42578" y2="4678"/>
                        <a14:foregroundMark x1="39648" y1="16374" x2="39648" y2="1637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7406" y="4535349"/>
            <a:ext cx="6387548" cy="213334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9ADD507-F4BD-472A-9FA2-F47035575E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897" y="-245442"/>
            <a:ext cx="1941835" cy="1941835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52AE786-97F1-4502-A1B5-528E299544A3}"/>
              </a:ext>
            </a:extLst>
          </p:cNvPr>
          <p:cNvSpPr txBox="1">
            <a:spLocks/>
          </p:cNvSpPr>
          <p:nvPr/>
        </p:nvSpPr>
        <p:spPr>
          <a:xfrm>
            <a:off x="1006001" y="568322"/>
            <a:ext cx="10464800" cy="48338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b="1" dirty="0">
                <a:solidFill>
                  <a:srgbClr val="FFFEFE"/>
                </a:solidFill>
              </a:rPr>
              <a:t>“</a:t>
            </a:r>
            <a:r>
              <a:rPr lang="pt-BR" b="1" dirty="0">
                <a:solidFill>
                  <a:schemeClr val="bg1"/>
                </a:solidFill>
              </a:rPr>
              <a:t>por meio do ato humano com o qual os cônjuges mutuamente se dão e recebem um ao outro, nasce uma instituição também à </a:t>
            </a:r>
            <a:r>
              <a:rPr lang="pt-BR" b="1" dirty="0">
                <a:solidFill>
                  <a:srgbClr val="CCAE41"/>
                </a:solidFill>
              </a:rPr>
              <a:t>face da sociedade, confirmada pela lei divina</a:t>
            </a:r>
            <a:r>
              <a:rPr lang="pt-BR" sz="7300" b="1" dirty="0">
                <a:solidFill>
                  <a:srgbClr val="FFFEFE"/>
                </a:solidFill>
              </a:rPr>
              <a:t>” </a:t>
            </a:r>
            <a:endParaRPr lang="pt-BR" b="1" dirty="0">
              <a:solidFill>
                <a:srgbClr val="FFFEFE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0B74ADA-1DF6-465C-B06A-AB155CBA5441}"/>
              </a:ext>
            </a:extLst>
          </p:cNvPr>
          <p:cNvSpPr txBox="1"/>
          <p:nvPr/>
        </p:nvSpPr>
        <p:spPr>
          <a:xfrm>
            <a:off x="6096000" y="5878286"/>
            <a:ext cx="599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dirty="0">
                <a:solidFill>
                  <a:srgbClr val="FFFEFE"/>
                </a:solidFill>
              </a:rPr>
              <a:t>(</a:t>
            </a:r>
            <a:r>
              <a:rPr lang="pt-BR" sz="3200" i="1" dirty="0">
                <a:solidFill>
                  <a:srgbClr val="FFFEFE"/>
                </a:solidFill>
              </a:rPr>
              <a:t>Gaudium et spes, </a:t>
            </a:r>
            <a:r>
              <a:rPr lang="pt-BR" sz="3200" dirty="0">
                <a:solidFill>
                  <a:srgbClr val="FFFEFE"/>
                </a:solidFill>
              </a:rPr>
              <a:t>n. 48)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703198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ADDF2FA1-3944-4E02-A1E9-315AECD38A3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8" b="98246" l="9961" r="89844">
                        <a14:foregroundMark x1="28320" y1="36842" x2="28320" y2="36842"/>
                        <a14:foregroundMark x1="74609" y1="69591" x2="74609" y2="69591"/>
                        <a14:foregroundMark x1="67773" y1="94152" x2="67773" y2="94152"/>
                        <a14:foregroundMark x1="23633" y1="62573" x2="23633" y2="62573"/>
                        <a14:foregroundMark x1="58008" y1="94152" x2="58008" y2="94152"/>
                        <a14:foregroundMark x1="49414" y1="95322" x2="49414" y2="95322"/>
                        <a14:foregroundMark x1="61523" y1="87719" x2="61523" y2="87719"/>
                        <a14:foregroundMark x1="64844" y1="89474" x2="64844" y2="89474"/>
                        <a14:foregroundMark x1="72852" y1="77193" x2="72852" y2="77193"/>
                        <a14:foregroundMark x1="54492" y1="92982" x2="54492" y2="92982"/>
                        <a14:foregroundMark x1="46875" y1="95906" x2="46875" y2="95906"/>
                        <a14:foregroundMark x1="35352" y1="98246" x2="35352" y2="98246"/>
                        <a14:foregroundMark x1="40039" y1="98246" x2="40039" y2="98246"/>
                        <a14:foregroundMark x1="42578" y1="7018" x2="42578" y2="7018"/>
                        <a14:foregroundMark x1="42578" y1="4678" x2="42578" y2="4678"/>
                        <a14:foregroundMark x1="39648" y1="16374" x2="39648" y2="1637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138" y="4522097"/>
            <a:ext cx="6387548" cy="2133341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13CB3D0A-1836-40F9-B35E-02EC90300F1D}"/>
              </a:ext>
            </a:extLst>
          </p:cNvPr>
          <p:cNvSpPr/>
          <p:nvPr/>
        </p:nvSpPr>
        <p:spPr>
          <a:xfrm>
            <a:off x="10363896" y="0"/>
            <a:ext cx="1828103" cy="6858000"/>
          </a:xfrm>
          <a:prstGeom prst="rect">
            <a:avLst/>
          </a:prstGeom>
          <a:solidFill>
            <a:srgbClr val="004998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69ADD507-F4BD-472A-9FA2-F47035575E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897" y="-245442"/>
            <a:ext cx="1941835" cy="1941835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D249EA6A-C7FF-4E96-AC45-33D83EC68D3E}"/>
              </a:ext>
            </a:extLst>
          </p:cNvPr>
          <p:cNvSpPr txBox="1">
            <a:spLocks/>
          </p:cNvSpPr>
          <p:nvPr/>
        </p:nvSpPr>
        <p:spPr>
          <a:xfrm>
            <a:off x="252922" y="202562"/>
            <a:ext cx="9645821" cy="459350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0" indent="-85725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pt-BR" b="1" dirty="0">
                <a:solidFill>
                  <a:srgbClr val="004998"/>
                </a:solidFill>
              </a:rPr>
              <a:t>“Por este motivo, os esposos cristãos são fortalecidos e como que consagrados em ordem aos deveres do seu estado por meio de um sacramento especial; cumprindo, graças à força deste, a própria missão conjugal e familiar [...] avançam sempre mais na própria perfeição e mútua santificação e </a:t>
            </a:r>
            <a:r>
              <a:rPr lang="pt-BR" b="1" dirty="0">
                <a:solidFill>
                  <a:srgbClr val="CCAE41"/>
                </a:solidFill>
              </a:rPr>
              <a:t>cooperam assim juntos para a glorificação de Deus</a:t>
            </a:r>
            <a:r>
              <a:rPr lang="pt-BR" b="1" dirty="0">
                <a:solidFill>
                  <a:srgbClr val="004998"/>
                </a:solidFill>
              </a:rPr>
              <a:t>” (n. 48).</a:t>
            </a:r>
            <a:endParaRPr lang="pt-BR" sz="3700" b="1" dirty="0">
              <a:solidFill>
                <a:srgbClr val="004998"/>
              </a:solidFill>
            </a:endParaRPr>
          </a:p>
          <a:p>
            <a:pPr algn="l"/>
            <a:endParaRPr lang="pt-BR" sz="3700" b="1" dirty="0">
              <a:solidFill>
                <a:srgbClr val="004998"/>
              </a:solidFill>
            </a:endParaRPr>
          </a:p>
          <a:p>
            <a:pPr marL="857250" indent="-857250" algn="l">
              <a:buFont typeface="Courier New" panose="02070309020205020404" pitchFamily="49" charset="0"/>
              <a:buChar char="o"/>
            </a:pPr>
            <a:endParaRPr lang="pt-BR" sz="3700" b="1" dirty="0">
              <a:solidFill>
                <a:srgbClr val="004998"/>
              </a:solidFill>
            </a:endParaRPr>
          </a:p>
          <a:p>
            <a:pPr marL="857250" indent="-857250" algn="l">
              <a:buFont typeface="Courier New" panose="02070309020205020404" pitchFamily="49" charset="0"/>
              <a:buChar char="o"/>
            </a:pPr>
            <a:endParaRPr lang="pt-BR" sz="3700" b="1" dirty="0">
              <a:solidFill>
                <a:srgbClr val="004998"/>
              </a:solidFill>
            </a:endParaRPr>
          </a:p>
          <a:p>
            <a:pPr marL="857250" indent="-857250" algn="l">
              <a:buFont typeface="Courier New" panose="02070309020205020404" pitchFamily="49" charset="0"/>
              <a:buChar char="o"/>
            </a:pPr>
            <a:endParaRPr lang="pt-BR" sz="3700" b="1" dirty="0">
              <a:solidFill>
                <a:srgbClr val="004998"/>
              </a:solidFill>
            </a:endParaRPr>
          </a:p>
          <a:p>
            <a:pPr algn="l"/>
            <a:r>
              <a:rPr lang="pt-BR" b="1" dirty="0">
                <a:solidFill>
                  <a:srgbClr val="004998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87133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2317</TotalTime>
  <Words>1792</Words>
  <Application>Microsoft Office PowerPoint</Application>
  <PresentationFormat>Widescreen</PresentationFormat>
  <Paragraphs>273</Paragraphs>
  <Slides>54</Slides>
  <Notes>0</Notes>
  <HiddenSlides>0</HiddenSlides>
  <MMClips>10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54</vt:i4>
      </vt:variant>
    </vt:vector>
  </HeadingPairs>
  <TitlesOfParts>
    <vt:vector size="59" baseType="lpstr">
      <vt:lpstr>Arial</vt:lpstr>
      <vt:lpstr>Calibri</vt:lpstr>
      <vt:lpstr>Calibri Light</vt:lpstr>
      <vt:lpstr>Courier New</vt:lpstr>
      <vt:lpstr>Tema do Office</vt:lpstr>
      <vt:lpstr>Gaudium et spes: Alguns desafios mais urgentes (nn. 47-93)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Sinodalidade: para além do funcionalismo</dc:title>
  <dc:creator>User</dc:creator>
  <cp:lastModifiedBy>User</cp:lastModifiedBy>
  <cp:revision>49</cp:revision>
  <dcterms:created xsi:type="dcterms:W3CDTF">2022-11-10T14:47:56Z</dcterms:created>
  <dcterms:modified xsi:type="dcterms:W3CDTF">2023-05-26T04:44:37Z</dcterms:modified>
</cp:coreProperties>
</file>