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34" r:id="rId1"/>
  </p:sldMasterIdLst>
  <p:notesMasterIdLst>
    <p:notesMasterId r:id="rId63"/>
  </p:notesMasterIdLst>
  <p:sldIdLst>
    <p:sldId id="256" r:id="rId2"/>
    <p:sldId id="296" r:id="rId3"/>
    <p:sldId id="297" r:id="rId4"/>
    <p:sldId id="289" r:id="rId5"/>
    <p:sldId id="257" r:id="rId6"/>
    <p:sldId id="298" r:id="rId7"/>
    <p:sldId id="299" r:id="rId8"/>
    <p:sldId id="259" r:id="rId9"/>
    <p:sldId id="258" r:id="rId10"/>
    <p:sldId id="290" r:id="rId11"/>
    <p:sldId id="291" r:id="rId12"/>
    <p:sldId id="292" r:id="rId13"/>
    <p:sldId id="293" r:id="rId14"/>
    <p:sldId id="261" r:id="rId15"/>
    <p:sldId id="301" r:id="rId16"/>
    <p:sldId id="294" r:id="rId17"/>
    <p:sldId id="302" r:id="rId18"/>
    <p:sldId id="262" r:id="rId19"/>
    <p:sldId id="300" r:id="rId20"/>
    <p:sldId id="285" r:id="rId21"/>
    <p:sldId id="286" r:id="rId22"/>
    <p:sldId id="264" r:id="rId23"/>
    <p:sldId id="287" r:id="rId24"/>
    <p:sldId id="281" r:id="rId25"/>
    <p:sldId id="303" r:id="rId26"/>
    <p:sldId id="304" r:id="rId27"/>
    <p:sldId id="305" r:id="rId28"/>
    <p:sldId id="282" r:id="rId29"/>
    <p:sldId id="306" r:id="rId30"/>
    <p:sldId id="307" r:id="rId31"/>
    <p:sldId id="308" r:id="rId32"/>
    <p:sldId id="283" r:id="rId33"/>
    <p:sldId id="309" r:id="rId34"/>
    <p:sldId id="310" r:id="rId35"/>
    <p:sldId id="266" r:id="rId36"/>
    <p:sldId id="323" r:id="rId37"/>
    <p:sldId id="275" r:id="rId38"/>
    <p:sldId id="311" r:id="rId39"/>
    <p:sldId id="312" r:id="rId40"/>
    <p:sldId id="276" r:id="rId41"/>
    <p:sldId id="313" r:id="rId42"/>
    <p:sldId id="273" r:id="rId43"/>
    <p:sldId id="321" r:id="rId44"/>
    <p:sldId id="267" r:id="rId45"/>
    <p:sldId id="314" r:id="rId46"/>
    <p:sldId id="268" r:id="rId47"/>
    <p:sldId id="324" r:id="rId48"/>
    <p:sldId id="325" r:id="rId49"/>
    <p:sldId id="269" r:id="rId50"/>
    <p:sldId id="315" r:id="rId51"/>
    <p:sldId id="316" r:id="rId52"/>
    <p:sldId id="326" r:id="rId53"/>
    <p:sldId id="270" r:id="rId54"/>
    <p:sldId id="317" r:id="rId55"/>
    <p:sldId id="318" r:id="rId56"/>
    <p:sldId id="327" r:id="rId57"/>
    <p:sldId id="271" r:id="rId58"/>
    <p:sldId id="319" r:id="rId59"/>
    <p:sldId id="320" r:id="rId60"/>
    <p:sldId id="328" r:id="rId61"/>
    <p:sldId id="322" r:id="rId62"/>
  </p:sldIdLst>
  <p:sldSz cx="9144000" cy="6858000" type="screen4x3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DCF3BD6D-A2B2-4D7E-A277-E07503CD82BF}">
          <p14:sldIdLst>
            <p14:sldId id="256"/>
            <p14:sldId id="296"/>
            <p14:sldId id="297"/>
            <p14:sldId id="289"/>
            <p14:sldId id="257"/>
            <p14:sldId id="298"/>
            <p14:sldId id="299"/>
            <p14:sldId id="259"/>
            <p14:sldId id="258"/>
            <p14:sldId id="290"/>
            <p14:sldId id="291"/>
            <p14:sldId id="292"/>
            <p14:sldId id="293"/>
            <p14:sldId id="261"/>
            <p14:sldId id="301"/>
            <p14:sldId id="294"/>
            <p14:sldId id="302"/>
            <p14:sldId id="262"/>
            <p14:sldId id="300"/>
            <p14:sldId id="285"/>
            <p14:sldId id="286"/>
            <p14:sldId id="264"/>
            <p14:sldId id="287"/>
            <p14:sldId id="281"/>
            <p14:sldId id="303"/>
            <p14:sldId id="304"/>
            <p14:sldId id="305"/>
            <p14:sldId id="282"/>
            <p14:sldId id="306"/>
            <p14:sldId id="307"/>
            <p14:sldId id="308"/>
            <p14:sldId id="283"/>
            <p14:sldId id="309"/>
            <p14:sldId id="310"/>
            <p14:sldId id="266"/>
            <p14:sldId id="323"/>
            <p14:sldId id="275"/>
            <p14:sldId id="311"/>
            <p14:sldId id="312"/>
            <p14:sldId id="276"/>
            <p14:sldId id="313"/>
            <p14:sldId id="273"/>
            <p14:sldId id="321"/>
            <p14:sldId id="267"/>
            <p14:sldId id="314"/>
            <p14:sldId id="268"/>
            <p14:sldId id="324"/>
            <p14:sldId id="325"/>
            <p14:sldId id="269"/>
            <p14:sldId id="315"/>
            <p14:sldId id="316"/>
            <p14:sldId id="326"/>
            <p14:sldId id="270"/>
            <p14:sldId id="317"/>
            <p14:sldId id="318"/>
            <p14:sldId id="327"/>
            <p14:sldId id="271"/>
            <p14:sldId id="319"/>
            <p14:sldId id="320"/>
            <p14:sldId id="328"/>
          </p14:sldIdLst>
        </p14:section>
        <p14:section name="Seção sem Título" id="{BB2906DC-77B0-474F-ABEF-45CA23B9C38B}">
          <p14:sldIdLst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101"/>
    <a:srgbClr val="A11200"/>
    <a:srgbClr val="77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Objects="1"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697C-9438-4A74-B957-8B102F915AC3}" type="datetimeFigureOut">
              <a:rPr lang="pt-BR" smtClean="0"/>
              <a:t>13/09/2022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69755-14CB-48D9-86F5-257C1F0B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96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69755-14CB-48D9-86F5-257C1F0BA6A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845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1581150" cy="6858000"/>
            <a:chOff x="134471" y="0"/>
            <a:chExt cx="1581220" cy="6858000"/>
          </a:xfrm>
        </p:grpSpPr>
        <p:pic>
          <p:nvPicPr>
            <p:cNvPr id="5" name="Picture 6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83676"/>
            <a:stretch>
              <a:fillRect/>
            </a:stretch>
          </p:blipFill>
          <p:spPr bwMode="auto">
            <a:xfrm>
              <a:off x="134471" y="0"/>
              <a:ext cx="135815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7546975" y="0"/>
            <a:ext cx="1597025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126"/>
            <a:stretch>
              <a:fillRect/>
            </a:stretch>
          </p:blipFill>
          <p:spPr bwMode="auto">
            <a:xfrm>
              <a:off x="7651376" y="0"/>
              <a:ext cx="136017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13812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4" descr="HR-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841875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B1B402-ACCC-0C42-A0DD-D71CC2A62D47}" type="datetime1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Overlay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60723-6A10-1C4A-B523-7D8FCC97432E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4D339-015B-A647-AC1D-F70305F53C1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93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6" name="Picture 9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" r="46875"/>
            <a:stretch>
              <a:fillRect/>
            </a:stretch>
          </p:blipFill>
          <p:spPr bwMode="auto">
            <a:xfrm>
              <a:off x="4495800" y="0"/>
              <a:ext cx="46482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6DBFB-FDBD-5B48-9EBF-7D45B4BD88FC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49DD4-B4F5-E241-BF32-2D87FC217C5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2541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5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0209-284C-6E42-A000-739B4923A9A7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245EA-090B-6745-8930-5528C7DE945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4036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5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16862"/>
            <a:stretch>
              <a:fillRect/>
            </a:stretch>
          </p:blipFill>
          <p:spPr bwMode="auto">
            <a:xfrm>
              <a:off x="0" y="0"/>
              <a:ext cx="7467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309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0836F-7FC6-EB44-9186-571B9EC1E412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8834-E69F-D642-A10B-2896E8235DC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509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5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6288-DB6C-5442-A4D3-13A365315542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1E2D7-812B-7C4F-873A-2ADA83C80E7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63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1581150" cy="6858000"/>
            <a:chOff x="134471" y="0"/>
            <a:chExt cx="1581220" cy="6858000"/>
          </a:xfrm>
        </p:grpSpPr>
        <p:pic>
          <p:nvPicPr>
            <p:cNvPr id="6" name="Picture 6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r="83676"/>
            <a:stretch>
              <a:fillRect/>
            </a:stretch>
          </p:blipFill>
          <p:spPr bwMode="auto">
            <a:xfrm>
              <a:off x="134471" y="0"/>
              <a:ext cx="135815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7546975" y="0"/>
            <a:ext cx="1597025" cy="6858000"/>
            <a:chOff x="7413812" y="0"/>
            <a:chExt cx="1597734" cy="6858000"/>
          </a:xfrm>
        </p:grpSpPr>
        <p:pic>
          <p:nvPicPr>
            <p:cNvPr id="9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126"/>
            <a:stretch>
              <a:fillRect/>
            </a:stretch>
          </p:blipFill>
          <p:spPr bwMode="auto">
            <a:xfrm>
              <a:off x="7651376" y="0"/>
              <a:ext cx="136017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13812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 descr="HR-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4841875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_tradnl" noProof="0"/>
              <a:t>Haga clic en el icono para agregar una imagen</a:t>
            </a:r>
            <a:endParaRPr noProof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653E9E-083D-0641-B00A-118F741245E9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01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144000" cy="1190625"/>
            <a:chOff x="0" y="0"/>
            <a:chExt cx="9144000" cy="1191256"/>
          </a:xfrm>
        </p:grpSpPr>
        <p:pic>
          <p:nvPicPr>
            <p:cNvPr id="5" name="Picture 7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555"/>
            <a:stretch>
              <a:fillRect/>
            </a:stretch>
          </p:blipFill>
          <p:spPr bwMode="auto">
            <a:xfrm>
              <a:off x="0" y="0"/>
              <a:ext cx="914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923365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0"/>
          <p:cNvGrpSpPr>
            <a:grpSpLocks/>
          </p:cNvGrpSpPr>
          <p:nvPr/>
        </p:nvGrpSpPr>
        <p:grpSpPr bwMode="auto">
          <a:xfrm flipV="1">
            <a:off x="0" y="5667375"/>
            <a:ext cx="9144000" cy="1190625"/>
            <a:chOff x="0" y="0"/>
            <a:chExt cx="9144000" cy="1191256"/>
          </a:xfrm>
        </p:grpSpPr>
        <p:pic>
          <p:nvPicPr>
            <p:cNvPr id="8" name="Picture 11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555"/>
            <a:stretch>
              <a:fillRect/>
            </a:stretch>
          </p:blipFill>
          <p:spPr bwMode="auto">
            <a:xfrm>
              <a:off x="0" y="0"/>
              <a:ext cx="914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923365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 descr="HR-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259138"/>
            <a:ext cx="6035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521AA-BFC6-2A4E-80DA-3B6D4B376939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D6B8B-70EF-6445-973E-9A393570D30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657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6" name="Picture 8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1056-5AA8-D44E-B91C-B72B92ED0C26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9DE1A-4D63-3240-8496-1D1CF107E4E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299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8" name="Picture 10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5675" y="2460625"/>
            <a:ext cx="3563938" cy="98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1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79463" y="2460625"/>
            <a:ext cx="3563937" cy="98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9BAF9-CF9E-AB4E-891C-EFF5CEE1EACC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91FF7-C98D-EC42-8C46-24D2AF5E5F6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993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1373188"/>
            <a:ext cx="9144000" cy="5484812"/>
            <a:chOff x="0" y="1372650"/>
            <a:chExt cx="9144000" cy="5485350"/>
          </a:xfrm>
        </p:grpSpPr>
        <p:pic>
          <p:nvPicPr>
            <p:cNvPr id="4" name="Picture 6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34"/>
            <a:stretch>
              <a:fillRect/>
            </a:stretch>
          </p:blipFill>
          <p:spPr bwMode="auto">
            <a:xfrm>
              <a:off x="0" y="1600200"/>
              <a:ext cx="91440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Overlay-Horizont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2650"/>
              <a:ext cx="9144000" cy="26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E962-FD58-7445-8A3D-F9A72C489835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5A9A-DAFA-A942-9EB2-E6102EF9F49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740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verlay-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CFA61-EDBA-4544-8AF4-A5F254905727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70E8A-C282-7B46-A20D-51002380108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910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6" name="Picture 8" descr="Overlay-Blank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" r="46875"/>
            <a:stretch>
              <a:fillRect/>
            </a:stretch>
          </p:blipFill>
          <p:spPr bwMode="auto">
            <a:xfrm>
              <a:off x="4495800" y="0"/>
              <a:ext cx="46482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Overlay-VerticalBridge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0"/>
              <a:ext cx="26789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13F1F-5503-5F48-B762-78FE7AAF81B1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95D5D-A0BC-EB4C-A871-0B156F8220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92163" y="39688"/>
            <a:ext cx="75707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2163" y="1762125"/>
            <a:ext cx="7570787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6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A08BD6"/>
                </a:solidFill>
                <a:latin typeface="Candara" charset="0"/>
              </a:defRPr>
            </a:lvl1pPr>
          </a:lstStyle>
          <a:p>
            <a:pPr>
              <a:defRPr/>
            </a:pPr>
            <a:fld id="{4071C30A-711B-124A-8190-AFE3800D4184}" type="datetime1">
              <a:rPr lang="es-ES_tradnl"/>
              <a:pPr>
                <a:defRPr/>
              </a:pPr>
              <a:t>13/09/2022</a:t>
            </a:fld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A08BD6"/>
                </a:solidFill>
                <a:latin typeface="Candara" charset="0"/>
              </a:defRPr>
            </a:lvl1pPr>
          </a:lstStyle>
          <a:p>
            <a:pPr>
              <a:defRPr/>
            </a:pPr>
            <a:fld id="{8B57FB0C-2240-C543-BA46-BFCBAA34C6F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475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A08BD6"/>
                </a:solidFill>
                <a:latin typeface="Candar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</p:sldLayoutIdLst>
  <p:txStyles>
    <p:titleStyle>
      <a:lvl1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lnSpc>
          <a:spcPts val="60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andar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lr>
          <a:srgbClr val="BAABE3"/>
        </a:buClr>
        <a:buFont typeface="Candara" charset="0"/>
        <a:buChar char="•"/>
        <a:defRPr sz="2800" kern="1200">
          <a:solidFill>
            <a:schemeClr val="tx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Candara" charset="0"/>
        <a:buChar char="•"/>
        <a:defRPr sz="26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rgbClr val="BAABE3"/>
        </a:buClr>
        <a:buFont typeface="Candara" charset="0"/>
        <a:buChar char="•"/>
        <a:defRPr sz="24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Candara" charset="0"/>
        <a:buChar char="•"/>
        <a:defRPr sz="22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rgbClr val="BAABE3"/>
        </a:buClr>
        <a:buFont typeface="Candara" charset="0"/>
        <a:buChar char="•"/>
        <a:defRPr sz="20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3"/>
          <p:cNvSpPr>
            <a:spLocks noGrp="1"/>
          </p:cNvSpPr>
          <p:nvPr>
            <p:ph type="ctrTitle"/>
          </p:nvPr>
        </p:nvSpPr>
        <p:spPr>
          <a:xfrm>
            <a:off x="368300" y="620688"/>
            <a:ext cx="8242300" cy="295232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s-ES_tradnl" sz="6600" b="1" dirty="0">
                <a:solidFill>
                  <a:schemeClr val="accent4">
                    <a:lumMod val="50000"/>
                  </a:schemeClr>
                </a:solidFill>
                <a:ea typeface="ＭＳ Ｐゴシック" charset="0"/>
                <a:cs typeface="Candara"/>
              </a:rPr>
              <a:t>O QUE É LITURGIA PARA O MUNDO DE HOJE?</a:t>
            </a:r>
            <a:br>
              <a:rPr lang="es-ES_tradnl" sz="6000" b="1" dirty="0">
                <a:solidFill>
                  <a:srgbClr val="FF6600"/>
                </a:solidFill>
                <a:ea typeface="ＭＳ Ｐゴシック" charset="0"/>
                <a:cs typeface="Candara"/>
              </a:rPr>
            </a:br>
            <a:r>
              <a:rPr lang="es-ES_tradnl" sz="3600" b="1" dirty="0">
                <a:solidFill>
                  <a:srgbClr val="A10101"/>
                </a:solidFill>
                <a:latin typeface="Antique Olive" panose="020B0603020204030204" pitchFamily="34" charset="0"/>
                <a:ea typeface="ＭＳ Ｐゴシック" charset="0"/>
                <a:cs typeface="Candara"/>
              </a:rPr>
              <a:t>CONVERSÃO  PASTORAL NO ÂMBITO LITÚRGICO</a:t>
            </a:r>
            <a:endParaRPr lang="es-ES_tradnl" sz="3600" dirty="0">
              <a:solidFill>
                <a:srgbClr val="A10101"/>
              </a:solidFill>
              <a:latin typeface="Antique Olive" panose="020B0603020204030204" pitchFamily="34" charset="0"/>
              <a:ea typeface="ＭＳ Ｐゴシック" charset="0"/>
              <a:cs typeface="Candara"/>
            </a:endParaRPr>
          </a:p>
        </p:txBody>
      </p:sp>
      <p:pic>
        <p:nvPicPr>
          <p:cNvPr id="15363" name="Imagen 1" descr="dibujo die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3219175" cy="27232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781038" y="2403558"/>
            <a:ext cx="7416824" cy="851647"/>
          </a:xfrm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3"/>
          <p:cNvSpPr>
            <a:spLocks noGrp="1"/>
          </p:cNvSpPr>
          <p:nvPr>
            <p:ph type="title" orient="vert"/>
          </p:nvPr>
        </p:nvSpPr>
        <p:spPr>
          <a:xfrm>
            <a:off x="7620000" y="381000"/>
            <a:ext cx="1447800" cy="5697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Os princípios da reforma </a:t>
            </a:r>
            <a:r>
              <a:rPr lang="es-ES_tradnl" sz="3600" b="1" dirty="0">
                <a:latin typeface="Candara" charset="0"/>
                <a:ea typeface="ＭＳ Ｐゴシック" charset="0"/>
                <a:cs typeface="ＭＳ Ｐゴシック" charset="0"/>
              </a:rPr>
              <a:t>litúrgica:</a:t>
            </a:r>
          </a:p>
        </p:txBody>
      </p:sp>
      <p:sp>
        <p:nvSpPr>
          <p:cNvPr id="19458" name="Marcador de contenido 2"/>
          <p:cNvSpPr>
            <a:spLocks noGrp="1"/>
          </p:cNvSpPr>
          <p:nvPr>
            <p:ph type="body" orient="vert" idx="1"/>
          </p:nvPr>
        </p:nvSpPr>
        <p:spPr>
          <a:xfrm rot="16200000">
            <a:off x="2796066" y="-2150723"/>
            <a:ext cx="1944688" cy="69119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2 - A centralidade do mistério pascal de Cristo </a:t>
            </a:r>
            <a:r>
              <a:rPr lang="pt-BR" sz="3200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em toda celebração e no ano litúrgico; a </a:t>
            </a:r>
            <a:r>
              <a:rPr lang="pt-BR" sz="32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centralidade do domingo</a:t>
            </a:r>
            <a:r>
              <a:rPr lang="pt-BR" sz="3200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, “páscoa semanal”.</a:t>
            </a:r>
          </a:p>
        </p:txBody>
      </p:sp>
      <p:pic>
        <p:nvPicPr>
          <p:cNvPr id="19459" name="Imagen 1" descr="CALENDARIO LITURGICO COLOR TEX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0" y="2492896"/>
            <a:ext cx="5675312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3"/>
          <p:cNvSpPr>
            <a:spLocks noGrp="1"/>
          </p:cNvSpPr>
          <p:nvPr>
            <p:ph type="title" orient="vert"/>
          </p:nvPr>
        </p:nvSpPr>
        <p:spPr>
          <a:xfrm>
            <a:off x="7620000" y="381000"/>
            <a:ext cx="1447800" cy="5697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Os princípios da reforma </a:t>
            </a:r>
            <a:r>
              <a:rPr lang="es-ES_tradnl" sz="3600" b="1" dirty="0">
                <a:latin typeface="Candara" charset="0"/>
                <a:ea typeface="ＭＳ Ｐゴシック" charset="0"/>
                <a:cs typeface="ＭＳ Ｐゴシック" charset="0"/>
              </a:rPr>
              <a:t>litúrgica:</a:t>
            </a:r>
          </a:p>
        </p:txBody>
      </p:sp>
      <p:sp>
        <p:nvSpPr>
          <p:cNvPr id="18434" name="Marcador de contenido 2"/>
          <p:cNvSpPr>
            <a:spLocks noGrp="1"/>
          </p:cNvSpPr>
          <p:nvPr>
            <p:ph type="body" orient="vert" idx="1"/>
          </p:nvPr>
        </p:nvSpPr>
        <p:spPr>
          <a:xfrm rot="16200000">
            <a:off x="2990396" y="-2172295"/>
            <a:ext cx="1543050" cy="69850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  <a:defRPr/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3 - O papel constitutivo</a:t>
            </a: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 (não decorativo)</a:t>
            </a: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 da Sagrada Escritura </a:t>
            </a: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em toda celebração litúrgica.</a:t>
            </a:r>
          </a:p>
          <a:p>
            <a:pPr marL="0" indent="0" eaLnBrk="1" hangingPunct="1">
              <a:spcBef>
                <a:spcPts val="600"/>
              </a:spcBef>
              <a:buFont typeface="Candara" charset="0"/>
              <a:buNone/>
              <a:defRPr/>
            </a:pPr>
            <a:endParaRPr lang="es-ES_tradnl" b="1" dirty="0">
              <a:solidFill>
                <a:srgbClr val="2F1F58"/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Imagen 2" descr="parola_di_Dio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9" y="2396650"/>
            <a:ext cx="5947444" cy="44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3"/>
          <p:cNvSpPr>
            <a:spLocks noGrp="1"/>
          </p:cNvSpPr>
          <p:nvPr>
            <p:ph type="title" orient="vert"/>
          </p:nvPr>
        </p:nvSpPr>
        <p:spPr>
          <a:xfrm>
            <a:off x="7620000" y="381000"/>
            <a:ext cx="1447800" cy="5697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Os princípios da reforma </a:t>
            </a:r>
            <a:r>
              <a:rPr lang="es-ES_tradnl" sz="3600" b="1" dirty="0">
                <a:latin typeface="Candara" charset="0"/>
                <a:ea typeface="ＭＳ Ｐゴシック" charset="0"/>
                <a:cs typeface="ＭＳ Ｐゴシック" charset="0"/>
              </a:rPr>
              <a:t>litúrgica:</a:t>
            </a:r>
          </a:p>
        </p:txBody>
      </p:sp>
      <p:sp>
        <p:nvSpPr>
          <p:cNvPr id="21506" name="Marcador de contenido 2"/>
          <p:cNvSpPr>
            <a:spLocks noGrp="1"/>
          </p:cNvSpPr>
          <p:nvPr>
            <p:ph type="body" orient="vert" idx="1"/>
          </p:nvPr>
        </p:nvSpPr>
        <p:spPr>
          <a:xfrm rot="16200000">
            <a:off x="2951462" y="-2151956"/>
            <a:ext cx="1728193" cy="71294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None/>
            </a:pP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4 - O espaço litúrgico centrado 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no altar e no ambão</a:t>
            </a:r>
            <a:r>
              <a:rPr lang="pt-BR" sz="3200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: 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pt-BR" sz="3200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Palavra e Eucaristia, intimamente unidas.</a:t>
            </a:r>
          </a:p>
        </p:txBody>
      </p:sp>
      <p:pic>
        <p:nvPicPr>
          <p:cNvPr id="21507" name="Imagen 1" descr="st bruno sanct rend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0" y="2430294"/>
            <a:ext cx="69850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6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6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6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3"/>
          <p:cNvSpPr>
            <a:spLocks noGrp="1"/>
          </p:cNvSpPr>
          <p:nvPr>
            <p:ph type="title" orient="vert"/>
          </p:nvPr>
        </p:nvSpPr>
        <p:spPr>
          <a:xfrm>
            <a:off x="7620000" y="381000"/>
            <a:ext cx="1447800" cy="5697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Os princípios da reforma </a:t>
            </a:r>
            <a:r>
              <a:rPr lang="es-ES_tradnl" sz="3600" b="1" dirty="0">
                <a:latin typeface="Candara" charset="0"/>
                <a:ea typeface="ＭＳ Ｐゴシック" charset="0"/>
                <a:cs typeface="ＭＳ Ｐゴシック" charset="0"/>
              </a:rPr>
              <a:t>litúrgica:</a:t>
            </a:r>
          </a:p>
        </p:txBody>
      </p:sp>
      <p:sp>
        <p:nvSpPr>
          <p:cNvPr id="22530" name="Marcador de contenido 2"/>
          <p:cNvSpPr>
            <a:spLocks noGrp="1"/>
          </p:cNvSpPr>
          <p:nvPr>
            <p:ph type="body" orient="vert" idx="1"/>
          </p:nvPr>
        </p:nvSpPr>
        <p:spPr>
          <a:xfrm rot="16200000">
            <a:off x="1715728" y="-939440"/>
            <a:ext cx="2471936" cy="511281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None/>
            </a:pPr>
            <a:r>
              <a:rPr lang="pt-BR" sz="3600" b="1" dirty="0">
                <a:solidFill>
                  <a:srgbClr val="2F1F58"/>
                </a:solidFill>
                <a:latin typeface="Candara" charset="0"/>
                <a:ea typeface="ＭＳ Ｐゴシック" charset="0"/>
                <a:cs typeface="ＭＳ Ｐゴシック" charset="0"/>
              </a:rPr>
              <a:t>5 - A simplificação </a:t>
            </a:r>
            <a:r>
              <a:rPr lang="pt-BR" sz="3600" dirty="0">
                <a:solidFill>
                  <a:srgbClr val="2F1F58"/>
                </a:solidFill>
                <a:latin typeface="Candara" charset="0"/>
                <a:ea typeface="ＭＳ Ｐゴシック" charset="0"/>
                <a:cs typeface="ＭＳ Ｐゴシック" charset="0"/>
              </a:rPr>
              <a:t>do espaço, os objetos e 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pt-BR" sz="3600" dirty="0">
                <a:solidFill>
                  <a:srgbClr val="2F1F58"/>
                </a:solidFill>
                <a:latin typeface="Candara" charset="0"/>
                <a:ea typeface="ＭＳ Ｐゴシック" charset="0"/>
                <a:cs typeface="ＭＳ Ｐゴシック" charset="0"/>
              </a:rPr>
              <a:t>os ritos:</a:t>
            </a:r>
            <a:r>
              <a:rPr lang="pt-BR" sz="3600" b="1" dirty="0">
                <a:solidFill>
                  <a:srgbClr val="2F1F58"/>
                </a:solidFill>
                <a:latin typeface="Candara" charset="0"/>
                <a:ea typeface="ＭＳ Ｐゴシック" charset="0"/>
                <a:cs typeface="ＭＳ Ｐゴシック" charset="0"/>
              </a:rPr>
              <a:t> a “nobre simplicidade”</a:t>
            </a:r>
          </a:p>
        </p:txBody>
      </p:sp>
      <p:pic>
        <p:nvPicPr>
          <p:cNvPr id="2" name="Imagen 1" descr="05 Benedictinos Las Con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7" y="3321020"/>
            <a:ext cx="4211960" cy="2757518"/>
          </a:xfrm>
          <a:prstGeom prst="rect">
            <a:avLst/>
          </a:prstGeom>
        </p:spPr>
      </p:pic>
      <p:pic>
        <p:nvPicPr>
          <p:cNvPr id="3" name="Imagen 2" descr="2013 Año de la F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5552"/>
            <a:ext cx="2560320" cy="3218688"/>
          </a:xfrm>
          <a:prstGeom prst="rect">
            <a:avLst/>
          </a:prstGeom>
        </p:spPr>
      </p:pic>
      <p:pic>
        <p:nvPicPr>
          <p:cNvPr id="4" name="Imagen 3" descr="CristalPanVin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57" y="3444240"/>
            <a:ext cx="2560320" cy="3413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</a:p>
        </p:txBody>
      </p:sp>
      <p:sp>
        <p:nvSpPr>
          <p:cNvPr id="23554" name="Marcador de contenido 2"/>
          <p:cNvSpPr>
            <a:spLocks noGrp="1"/>
          </p:cNvSpPr>
          <p:nvPr>
            <p:ph idx="1"/>
          </p:nvPr>
        </p:nvSpPr>
        <p:spPr>
          <a:xfrm>
            <a:off x="179512" y="1904302"/>
            <a:ext cx="5122289" cy="433301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pt-BR" sz="32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Discernir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o que o Espírito Santo comunica, para distinguir daquilo que poderia ser meramente  uma voz ‘humana’.</a:t>
            </a:r>
          </a:p>
          <a:p>
            <a:pPr eaLnBrk="1" hangingPunct="1">
              <a:spcBef>
                <a:spcPts val="1200"/>
              </a:spcBef>
            </a:pPr>
            <a:r>
              <a:rPr lang="pt-BR" sz="32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Acolher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com objetividade as avaliações críticas do Magistério.</a:t>
            </a:r>
          </a:p>
        </p:txBody>
      </p:sp>
      <p:pic>
        <p:nvPicPr>
          <p:cNvPr id="3" name="Imagen 2" descr="heiliger_ge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2"/>
            <a:ext cx="3711351" cy="388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  <a:endParaRPr lang="pt-BR" sz="4400" b="1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Marcador de contenido 2"/>
          <p:cNvSpPr>
            <a:spLocks noGrp="1"/>
          </p:cNvSpPr>
          <p:nvPr>
            <p:ph idx="1"/>
          </p:nvPr>
        </p:nvSpPr>
        <p:spPr>
          <a:xfrm>
            <a:off x="467543" y="1772815"/>
            <a:ext cx="5169233" cy="4680521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O mais urgente e o que afeta o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sentido da liturgia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:</a:t>
            </a:r>
            <a:b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</a:b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é preciso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voltar a acentuar 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seu caráter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religioso, espiritual,  místico... </a:t>
            </a:r>
            <a:r>
              <a:rPr lang="pt-BR" sz="3200" dirty="0">
                <a:solidFill>
                  <a:srgbClr val="2F1F58"/>
                </a:solidFill>
                <a:latin typeface="Candara" charset="0"/>
                <a:ea typeface="ＭＳ Ｐゴシック" charset="0"/>
                <a:cs typeface="ＭＳ Ｐゴシック" charset="0"/>
              </a:rPr>
              <a:t> fortalecendo o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sentido de Deus </a:t>
            </a:r>
            <a:r>
              <a:rPr lang="pt-BR" sz="3200" b="1" dirty="0">
                <a:solidFill>
                  <a:srgbClr val="002060"/>
                </a:solidFill>
                <a:latin typeface="Candara" charset="0"/>
                <a:ea typeface="ＭＳ Ｐゴシック" charset="0"/>
                <a:cs typeface="ＭＳ Ｐゴシック" charset="0"/>
              </a:rPr>
              <a:t>em seu rosto bíblico e cristão,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 e propondo uma experiência do </a:t>
            </a:r>
            <a:r>
              <a:rPr lang="pt-BR" sz="3200" b="1" i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Mistério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.</a:t>
            </a:r>
            <a:endParaRPr lang="pt-BR" sz="3200" i="1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n 2" descr="Cruz miércoles de ceni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77" y="1468566"/>
            <a:ext cx="3507223" cy="538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  <a:endParaRPr lang="pt-BR" sz="4400" b="1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Marcador de contenido 2"/>
          <p:cNvSpPr>
            <a:spLocks noGrp="1"/>
          </p:cNvSpPr>
          <p:nvPr>
            <p:ph idx="1"/>
          </p:nvPr>
        </p:nvSpPr>
        <p:spPr>
          <a:xfrm>
            <a:off x="467544" y="1411926"/>
            <a:ext cx="8136904" cy="25211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Evitando com decisão o mero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horizontalismo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celebrativo; combatendo a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banalização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da celebração: ela deve ser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transparência do sagrado a partir de Jesus Cristo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. O Concílio a chama de </a:t>
            </a:r>
            <a:r>
              <a:rPr lang="pt-BR" altLang="ja-JP" sz="3200" dirty="0">
                <a:latin typeface="Candara" charset="0"/>
                <a:ea typeface="ＭＳ Ｐゴシック" charset="0"/>
                <a:cs typeface="ＭＳ Ｐゴシック" charset="0"/>
              </a:rPr>
              <a:t>“</a:t>
            </a:r>
            <a:r>
              <a:rPr lang="pt-BR" altLang="ja-JP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ação sagrada por excelência</a:t>
            </a:r>
            <a:r>
              <a:rPr lang="pt-BR" altLang="ja-JP" sz="3200" dirty="0">
                <a:latin typeface="Candara" charset="0"/>
                <a:ea typeface="ＭＳ Ｐゴシック" charset="0"/>
                <a:cs typeface="ＭＳ Ｐゴシック" charset="0"/>
              </a:rPr>
              <a:t>” </a:t>
            </a:r>
            <a:r>
              <a:rPr lang="pt-BR" altLang="ja-JP" sz="2400" dirty="0">
                <a:latin typeface="Candara" charset="0"/>
                <a:ea typeface="ＭＳ Ｐゴシック" charset="0"/>
                <a:cs typeface="ＭＳ Ｐゴシック" charset="0"/>
              </a:rPr>
              <a:t>(SC 7). </a:t>
            </a:r>
            <a:endParaRPr lang="pt-BR" sz="2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 descr="parola-di-di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77072"/>
            <a:ext cx="5682148" cy="31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  <a:endParaRPr lang="pt-BR" sz="4400" b="1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Marcador de contenido 2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1" cy="4752528"/>
          </a:xfrm>
        </p:spPr>
        <p:txBody>
          <a:bodyPr/>
          <a:lstStyle/>
          <a:p>
            <a:pPr eaLnBrk="1" hangingPunct="1"/>
            <a:r>
              <a:rPr lang="pt-BR" sz="3200" dirty="0"/>
              <a:t>A liturgia </a:t>
            </a:r>
            <a:r>
              <a:rPr lang="pt-BR" sz="3200" b="1" dirty="0"/>
              <a:t>supõe a fé</a:t>
            </a:r>
            <a:r>
              <a:rPr lang="pt-BR" sz="3200" dirty="0"/>
              <a:t>, também se extraordinariamente possa suscitá-la e normalmente a alimente.</a:t>
            </a:r>
          </a:p>
          <a:p>
            <a:pPr eaLnBrk="1" hangingPunct="1">
              <a:spcBef>
                <a:spcPts val="0"/>
              </a:spcBef>
            </a:pPr>
            <a:endParaRPr lang="pt-BR" sz="16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pt-BR" sz="3200" dirty="0"/>
              <a:t>Si </a:t>
            </a:r>
            <a:r>
              <a:rPr lang="pt-BR" sz="3200" b="1" dirty="0"/>
              <a:t>a fé estiver enferma </a:t>
            </a:r>
            <a:r>
              <a:rPr lang="pt-BR" sz="3200" dirty="0"/>
              <a:t>(e o</a:t>
            </a:r>
            <a:br>
              <a:rPr lang="pt-BR" sz="3200" dirty="0"/>
            </a:br>
            <a:r>
              <a:rPr lang="pt-BR" sz="3200" dirty="0"/>
              <a:t>está em nossas sociedades,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pt-BR" sz="3200" dirty="0"/>
              <a:t>com distinta ênfase),</a:t>
            </a:r>
            <a:br>
              <a:rPr lang="pt-BR" sz="3200" dirty="0"/>
            </a:br>
            <a:r>
              <a:rPr lang="pt-BR" sz="3200" dirty="0"/>
              <a:t>a liturgia inevitavelmente</a:t>
            </a:r>
            <a:br>
              <a:rPr lang="pt-BR" sz="3200" dirty="0"/>
            </a:br>
            <a:r>
              <a:rPr lang="pt-BR" sz="3200" dirty="0"/>
              <a:t>também partilha </a:t>
            </a:r>
            <a:r>
              <a:rPr lang="pt-BR" sz="3200" b="1" dirty="0"/>
              <a:t>a enfermidade.</a:t>
            </a:r>
            <a:endParaRPr lang="pt-BR" sz="32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n 2" descr="Liturgie Kieffer152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r="3299" b="6290"/>
          <a:stretch/>
        </p:blipFill>
        <p:spPr>
          <a:xfrm>
            <a:off x="5508104" y="2665009"/>
            <a:ext cx="3588506" cy="25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  <a:endParaRPr lang="pt-BR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Marcador de contenido 2"/>
          <p:cNvSpPr>
            <a:spLocks noGrp="1"/>
          </p:cNvSpPr>
          <p:nvPr>
            <p:ph idx="1"/>
          </p:nvPr>
        </p:nvSpPr>
        <p:spPr>
          <a:xfrm>
            <a:off x="3491880" y="1988840"/>
            <a:ext cx="5356867" cy="4392488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</a:pP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Aparecida apontou 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o caminho a seguir: a liturgia seja um </a:t>
            </a:r>
            <a:r>
              <a:rPr lang="pt-BR" sz="3200" b="1" i="1" dirty="0">
                <a:latin typeface="Candara" charset="0"/>
                <a:ea typeface="ＭＳ Ｐゴシック" charset="0"/>
                <a:cs typeface="ＭＳ Ｐゴシック" charset="0"/>
              </a:rPr>
              <a:t>encontro com o Deus vivo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: 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com o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Pai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Criador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, </a:t>
            </a:r>
          </a:p>
          <a:p>
            <a:pPr algn="ctr" eaLnBrk="1" hangingPunct="1">
              <a:spcBef>
                <a:spcPts val="600"/>
              </a:spcBef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com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Jesus Cristo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Redentor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e com o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Espírito Santo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Vivificador</a:t>
            </a:r>
            <a:r>
              <a:rPr lang="es-ES_tradnl" dirty="0">
                <a:latin typeface="Candar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3" name="Imagen 2" descr="Santo_Volto_Ges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" y="1538684"/>
            <a:ext cx="3784600" cy="534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Quais os sinais da hora atual?</a:t>
            </a:r>
            <a:endParaRPr lang="pt-BR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Marcador de contenido 2"/>
          <p:cNvSpPr>
            <a:spLocks noGrp="1"/>
          </p:cNvSpPr>
          <p:nvPr>
            <p:ph idx="1"/>
          </p:nvPr>
        </p:nvSpPr>
        <p:spPr>
          <a:xfrm>
            <a:off x="251520" y="1452563"/>
            <a:ext cx="3672408" cy="5109021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Este caminho passa pela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catequese,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 pela recuperação da </a:t>
            </a:r>
            <a:r>
              <a:rPr lang="pt-BR" sz="32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catequese mistagógica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: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a que nos introduz paulatinamente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no Mistério (o conteúdo essencial) da liturgia.</a:t>
            </a:r>
          </a:p>
        </p:txBody>
      </p:sp>
      <p:pic>
        <p:nvPicPr>
          <p:cNvPr id="2" name="Imagen 1" descr="Medit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05" y="2132856"/>
            <a:ext cx="5076055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5288" y="39689"/>
            <a:ext cx="8424862" cy="1301080"/>
          </a:xfrm>
        </p:spPr>
        <p:txBody>
          <a:bodyPr/>
          <a:lstStyle/>
          <a:p>
            <a:pPr>
              <a:defRPr/>
            </a:pPr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50 anos da </a:t>
            </a:r>
            <a:r>
              <a:rPr lang="es-ES" sz="40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Sacrosanctum</a:t>
            </a:r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40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Concilium</a:t>
            </a:r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…</a:t>
            </a:r>
          </a:p>
        </p:txBody>
      </p:sp>
      <p:pic>
        <p:nvPicPr>
          <p:cNvPr id="62466" name="Marcador de contenido 3" descr="concilio-vaticano-ii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r="3229"/>
          <a:stretch>
            <a:fillRect/>
          </a:stretch>
        </p:blipFill>
        <p:spPr>
          <a:xfrm>
            <a:off x="-48969" y="1268760"/>
            <a:ext cx="9229481" cy="5229201"/>
          </a:xfrm>
        </p:spPr>
      </p:pic>
      <p:sp>
        <p:nvSpPr>
          <p:cNvPr id="3" name="CuadroTexto 2"/>
          <p:cNvSpPr txBox="1"/>
          <p:nvPr/>
        </p:nvSpPr>
        <p:spPr>
          <a:xfrm>
            <a:off x="403321" y="1487929"/>
            <a:ext cx="8424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lbertus Extra Bold" panose="020E0802040304020204" pitchFamily="34" charset="0"/>
              </a:rPr>
              <a:t>Que Liturgia necessita hoje nossa Igreja…?</a:t>
            </a:r>
          </a:p>
        </p:txBody>
      </p:sp>
    </p:spTree>
    <p:extLst>
      <p:ext uri="{BB962C8B-B14F-4D97-AF65-F5344CB8AC3E}">
        <p14:creationId xmlns:p14="http://schemas.microsoft.com/office/powerpoint/2010/main" val="3340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3"/>
          <p:cNvSpPr>
            <a:spLocks noGrp="1"/>
          </p:cNvSpPr>
          <p:nvPr>
            <p:ph type="title"/>
          </p:nvPr>
        </p:nvSpPr>
        <p:spPr>
          <a:xfrm>
            <a:off x="1854200" y="1851025"/>
            <a:ext cx="5446713" cy="137815"/>
          </a:xfrm>
        </p:spPr>
        <p:txBody>
          <a:bodyPr/>
          <a:lstStyle/>
          <a:p>
            <a:pPr eaLnBrk="1" hangingPunct="1"/>
            <a:endParaRPr lang="es-ES" sz="800" dirty="0">
              <a:latin typeface="Mistr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Marcador de texto 4"/>
          <p:cNvSpPr>
            <a:spLocks noGrp="1"/>
          </p:cNvSpPr>
          <p:nvPr>
            <p:ph type="body" idx="1"/>
          </p:nvPr>
        </p:nvSpPr>
        <p:spPr>
          <a:xfrm>
            <a:off x="4069036" y="505560"/>
            <a:ext cx="4796928" cy="4955051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000" b="1" dirty="0">
                <a:latin typeface="Candara" charset="0"/>
                <a:ea typeface="ＭＳ Ｐゴシック" charset="0"/>
                <a:cs typeface="ＭＳ Ｐゴシック" charset="0"/>
              </a:rPr>
              <a:t>Propomos </a:t>
            </a:r>
            <a:r>
              <a:rPr lang="pt-BR" sz="40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três caminhos de conversão pastoral </a:t>
            </a:r>
            <a:r>
              <a:rPr lang="pt-BR" sz="4000" b="1" dirty="0">
                <a:latin typeface="Candara" charset="0"/>
                <a:ea typeface="ＭＳ Ｐゴシック" charset="0"/>
                <a:cs typeface="ＭＳ Ｐゴシック" charset="0"/>
              </a:rPr>
              <a:t>para encontrar e celebrar uma liturgia para  a Igreja  o mundo de hoje:</a:t>
            </a:r>
          </a:p>
          <a:p>
            <a:pPr eaLnBrk="1" hangingPunct="1"/>
            <a:endParaRPr lang="pt-BR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 descr="04 lampara encendi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5560"/>
            <a:ext cx="3556000" cy="461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3"/>
          <p:cNvSpPr>
            <a:spLocks noGrp="1"/>
          </p:cNvSpPr>
          <p:nvPr>
            <p:ph type="title"/>
          </p:nvPr>
        </p:nvSpPr>
        <p:spPr>
          <a:xfrm>
            <a:off x="183755" y="620688"/>
            <a:ext cx="8787601" cy="165618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br>
              <a:rPr lang="es-ES_tradnl" altLang="ja-JP" sz="4400" b="1" dirty="0">
                <a:ea typeface="ＭＳ Ｐゴシック" charset="0"/>
                <a:cs typeface="ＭＳ Ｐゴシック" charset="0"/>
              </a:rPr>
            </a:br>
            <a:br>
              <a:rPr lang="es-ES_tradnl" altLang="ja-JP" sz="4400" b="1" dirty="0">
                <a:ea typeface="ＭＳ Ｐゴシック" charset="0"/>
                <a:cs typeface="ＭＳ Ｐゴシック" charset="0"/>
              </a:rPr>
            </a:br>
            <a:r>
              <a:rPr lang="es-ES_tradnl" sz="4400" b="1" dirty="0">
                <a:solidFill>
                  <a:schemeClr val="tx1"/>
                </a:solidFill>
                <a:latin typeface="Albertus Medium" panose="020E0602030304020304" pitchFamily="34" charset="0"/>
                <a:ea typeface="ＭＳ Ｐゴシック" charset="0"/>
                <a:cs typeface="ＭＳ Ｐゴシック" charset="0"/>
              </a:rPr>
              <a:t>I. Para </a:t>
            </a:r>
            <a:r>
              <a:rPr lang="pt-BR" sz="4400" b="1" dirty="0">
                <a:solidFill>
                  <a:schemeClr val="tx1"/>
                </a:solidFill>
                <a:latin typeface="Albertus Medium" panose="020E0602030304020304" pitchFamily="34" charset="0"/>
                <a:ea typeface="ＭＳ Ｐゴシック" charset="0"/>
                <a:cs typeface="ＭＳ Ｐゴシック" charset="0"/>
              </a:rPr>
              <a:t>uma liturgia </a:t>
            </a:r>
            <a:r>
              <a:rPr lang="pt-BR" altLang="ja-JP" sz="4400" b="1" dirty="0">
                <a:solidFill>
                  <a:schemeClr val="tx1"/>
                </a:solidFill>
                <a:latin typeface="Albertus Medium" panose="020E0602030304020304" pitchFamily="34" charset="0"/>
                <a:ea typeface="ＭＳ Ｐゴシック" charset="0"/>
                <a:cs typeface="ＭＳ Ｐゴシック" charset="0"/>
              </a:rPr>
              <a:t>“encontro” com Jesus Cristo vivo</a:t>
            </a:r>
            <a:endParaRPr lang="pt-BR" sz="4400" b="1" dirty="0">
              <a:solidFill>
                <a:schemeClr val="tx1"/>
              </a:solidFill>
              <a:latin typeface="Albertus Medium" panose="020E06020303040203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Marcador de texto 4"/>
          <p:cNvSpPr>
            <a:spLocks noGrp="1"/>
          </p:cNvSpPr>
          <p:nvPr>
            <p:ph type="body" idx="1"/>
          </p:nvPr>
        </p:nvSpPr>
        <p:spPr>
          <a:xfrm>
            <a:off x="1854200" y="3576638"/>
            <a:ext cx="5446713" cy="830262"/>
          </a:xfrm>
        </p:spPr>
        <p:txBody>
          <a:bodyPr/>
          <a:lstStyle/>
          <a:p>
            <a:pPr eaLnBrk="1" hangingPunct="1"/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04352" y="2345684"/>
            <a:ext cx="79464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ja-JP" sz="4400" b="1" dirty="0">
                <a:latin typeface="Albertus Medium" panose="020E0602030304020304" pitchFamily="34" charset="0"/>
              </a:rPr>
              <a:t>II. Para uma liturgia comunitária</a:t>
            </a:r>
          </a:p>
          <a:p>
            <a:r>
              <a:rPr lang="pt-BR" altLang="ja-JP" sz="4400" b="1" dirty="0">
                <a:latin typeface="Albertus Medium" panose="020E0602030304020304" pitchFamily="34" charset="0"/>
              </a:rPr>
              <a:t>   e fraterna</a:t>
            </a:r>
            <a:endParaRPr lang="pt-BR" sz="4400" dirty="0">
              <a:latin typeface="Albertus Medium" panose="020E06020303040203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7544" y="3844985"/>
            <a:ext cx="8083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ja-JP" sz="4400" b="1" dirty="0">
                <a:latin typeface="Albertus Medium" panose="020E0602030304020304" pitchFamily="34" charset="0"/>
              </a:rPr>
              <a:t>III</a:t>
            </a:r>
            <a:r>
              <a:rPr lang="pt-BR" altLang="ja-JP" sz="4400" b="1" dirty="0">
                <a:latin typeface="Albertus Medium" panose="020E0602030304020304" pitchFamily="34" charset="0"/>
              </a:rPr>
              <a:t>. Para uma liturgia significativa</a:t>
            </a:r>
            <a:r>
              <a:rPr lang="es-ES_tradnl" altLang="ja-JP" sz="4400" b="1" dirty="0">
                <a:latin typeface="Albertus Medium" panose="020E0602030304020304" pitchFamily="34" charset="0"/>
              </a:rPr>
              <a:t>.</a:t>
            </a:r>
            <a:endParaRPr lang="es-ES" sz="4400" dirty="0">
              <a:latin typeface="Albertus Medium" panose="020E06020303040203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3"/>
          <p:cNvSpPr>
            <a:spLocks noGrp="1"/>
          </p:cNvSpPr>
          <p:nvPr>
            <p:ph type="title"/>
          </p:nvPr>
        </p:nvSpPr>
        <p:spPr>
          <a:xfrm>
            <a:off x="3491880" y="-27878"/>
            <a:ext cx="5486400" cy="5257800"/>
          </a:xfrm>
        </p:spPr>
        <p:txBody>
          <a:bodyPr/>
          <a:lstStyle/>
          <a:p>
            <a:pPr eaLnBrk="1" hangingPunct="1"/>
            <a:r>
              <a:rPr lang="es-ES_tradnl" b="1" dirty="0">
                <a:latin typeface="Mistral" charset="0"/>
                <a:ea typeface="ＭＳ Ｐゴシック" charset="0"/>
                <a:cs typeface="ＭＳ Ｐゴシック" charset="0"/>
              </a:rPr>
              <a:t>I. PARA UMA LITURGIA </a:t>
            </a:r>
            <a:r>
              <a:rPr lang="ja-JP" altLang="es-ES_tradnl" b="1" dirty="0">
                <a:latin typeface="Mistral" charset="0"/>
                <a:ea typeface="ＭＳ Ｐゴシック" charset="0"/>
                <a:cs typeface="ＭＳ Ｐゴシック" charset="0"/>
              </a:rPr>
              <a:t>“</a:t>
            </a:r>
            <a:r>
              <a:rPr lang="es-ES_tradnl" altLang="ja-JP" b="1" dirty="0">
                <a:latin typeface="Mistral" charset="0"/>
                <a:ea typeface="ＭＳ Ｐゴシック" charset="0"/>
                <a:cs typeface="ＭＳ Ｐゴシック" charset="0"/>
              </a:rPr>
              <a:t>ENCONTRO</a:t>
            </a:r>
            <a:r>
              <a:rPr lang="ja-JP" altLang="es-ES_tradnl" b="1" dirty="0">
                <a:latin typeface="Mistral" charset="0"/>
                <a:ea typeface="ＭＳ Ｐゴシック" charset="0"/>
                <a:cs typeface="ＭＳ Ｐゴシック" charset="0"/>
              </a:rPr>
              <a:t>”</a:t>
            </a:r>
            <a:r>
              <a:rPr lang="es-ES_tradnl" altLang="ja-JP" b="1" dirty="0">
                <a:latin typeface="Mistral" charset="0"/>
                <a:ea typeface="ＭＳ Ｐゴシック" charset="0"/>
                <a:cs typeface="ＭＳ Ｐゴシック" charset="0"/>
              </a:rPr>
              <a:t> COM JESUS CRISTO VIVO</a:t>
            </a:r>
            <a:endParaRPr lang="es-ES_tradnl" dirty="0">
              <a:latin typeface="Mistr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Marcador de texto 4"/>
          <p:cNvSpPr>
            <a:spLocks noGrp="1"/>
          </p:cNvSpPr>
          <p:nvPr>
            <p:ph type="body" idx="1"/>
          </p:nvPr>
        </p:nvSpPr>
        <p:spPr>
          <a:xfrm>
            <a:off x="1854200" y="3576638"/>
            <a:ext cx="5446713" cy="830262"/>
          </a:xfrm>
        </p:spPr>
        <p:txBody>
          <a:bodyPr/>
          <a:lstStyle/>
          <a:p>
            <a:pPr eaLnBrk="1" hangingPunct="1"/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 descr="Comunión Portoviej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625" y="1176313"/>
            <a:ext cx="4445000" cy="3333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3600" dirty="0">
                <a:solidFill>
                  <a:srgbClr val="FF0000"/>
                </a:solidFill>
              </a:rPr>
              <a:t>Encontro com Jesus Cristo</a:t>
            </a:r>
          </a:p>
        </p:txBody>
      </p:sp>
      <p:sp>
        <p:nvSpPr>
          <p:cNvPr id="30722" name="Marcador de contenido 2"/>
          <p:cNvSpPr>
            <a:spLocks noGrp="1"/>
          </p:cNvSpPr>
          <p:nvPr>
            <p:ph type="body" orient="vert" idx="1"/>
          </p:nvPr>
        </p:nvSpPr>
        <p:spPr>
          <a:xfrm rot="16200000">
            <a:off x="899716" y="-42045"/>
            <a:ext cx="6105897" cy="714332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dirty="0">
                <a:latin typeface="Candara" charset="0"/>
                <a:ea typeface="ＭＳ Ｐゴシック" charset="0"/>
                <a:cs typeface="ＭＳ Ｐゴシック" charset="0"/>
              </a:rPr>
              <a:t>A Eucaristia é </a:t>
            </a:r>
            <a:r>
              <a:rPr lang="pt-BR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lugar de encontro privilegiado com Cristo</a:t>
            </a:r>
            <a:r>
              <a:rPr lang="pt-BR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: </a:t>
            </a:r>
            <a:r>
              <a:rPr lang="pt-BR" dirty="0">
                <a:latin typeface="Candara" charset="0"/>
                <a:ea typeface="ＭＳ Ｐゴシック" charset="0"/>
                <a:cs typeface="ＭＳ Ｐゴシック" charset="0"/>
              </a:rPr>
              <a:t>com Deus e com os irmãos. 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pt-BR" dirty="0">
                <a:latin typeface="Candara" charset="0"/>
                <a:ea typeface="ＭＳ Ｐゴシック" charset="0"/>
                <a:cs typeface="ＭＳ Ｐゴシック" charset="0"/>
              </a:rPr>
              <a:t>	Vivê-lo comporta </a:t>
            </a:r>
            <a:r>
              <a:rPr lang="pt-BR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três tarefas principais</a:t>
            </a:r>
            <a:r>
              <a:rPr lang="pt-BR" dirty="0">
                <a:latin typeface="Candara" charset="0"/>
                <a:ea typeface="ＭＳ Ｐゴシック" charset="0"/>
                <a:cs typeface="ＭＳ Ｐゴシック" charset="0"/>
              </a:rPr>
              <a:t>:</a:t>
            </a:r>
            <a:endParaRPr lang="pt-BR" dirty="0">
              <a:solidFill>
                <a:srgbClr val="A11200"/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3" name="Imagen 4" descr="Misa Encuent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204864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>
          <a:xfrm>
            <a:off x="381000" y="188640"/>
            <a:ext cx="3613150" cy="1296144"/>
          </a:xfrm>
        </p:spPr>
        <p:txBody>
          <a:bodyPr/>
          <a:lstStyle/>
          <a:p>
            <a:pPr eaLnBrk="1" hangingPunct="1"/>
            <a:r>
              <a:rPr lang="es-ES_tradnl" b="1" dirty="0">
                <a:latin typeface="Candara" charset="0"/>
                <a:ea typeface="ＭＳ Ｐゴシック" charset="0"/>
                <a:cs typeface="ＭＳ Ｐゴシック" charset="0"/>
              </a:rPr>
              <a:t>FORMAÇÃO LITÚRGICA</a:t>
            </a:r>
          </a:p>
        </p:txBody>
      </p:sp>
      <p:sp>
        <p:nvSpPr>
          <p:cNvPr id="31746" name="Marcador de contenido 2"/>
          <p:cNvSpPr>
            <a:spLocks noGrp="1"/>
          </p:cNvSpPr>
          <p:nvPr>
            <p:ph idx="1"/>
          </p:nvPr>
        </p:nvSpPr>
        <p:spPr>
          <a:xfrm>
            <a:off x="4283968" y="188640"/>
            <a:ext cx="4680519" cy="6192688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Como cristãos,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pt-BR" sz="3600" b="1" i="1" dirty="0">
                <a:latin typeface="Candara" charset="0"/>
                <a:ea typeface="ＭＳ Ｐゴシック" charset="0"/>
                <a:cs typeface="ＭＳ Ｐゴシック" charset="0"/>
              </a:rPr>
              <a:t>formar a própria fé,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pt-BR" sz="3600" b="1" i="1" dirty="0">
                <a:latin typeface="Candara" charset="0"/>
                <a:ea typeface="ＭＳ Ｐゴシック" charset="0"/>
                <a:cs typeface="ＭＳ Ｐゴシック" charset="0"/>
              </a:rPr>
              <a:t>o sentido de Deus</a:t>
            </a: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 e a </a:t>
            </a: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dimensão mística da liturgia</a:t>
            </a: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;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viver a liturgia conscientes da </a:t>
            </a: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iniciativa e presença de Deus;</a:t>
            </a:r>
            <a:b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</a:b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formar uma “mente sacramental”.</a:t>
            </a:r>
          </a:p>
        </p:txBody>
      </p:sp>
      <p:sp>
        <p:nvSpPr>
          <p:cNvPr id="31747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0" y="2590800"/>
            <a:ext cx="3384550" cy="381000"/>
          </a:xfrm>
        </p:spPr>
        <p:txBody>
          <a:bodyPr/>
          <a:lstStyle/>
          <a:p>
            <a:pPr eaLnBrk="1" hangingPunct="1"/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 descr="Oran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72816"/>
            <a:ext cx="3211727" cy="4599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6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6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6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6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3174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pt-BR" sz="3600" dirty="0"/>
              <a:t>Formação litúrgica</a:t>
            </a:r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2707185" y="2125461"/>
            <a:ext cx="1929432" cy="6984778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>
                <a:solidFill>
                  <a:srgbClr val="FF0000"/>
                </a:solidFill>
              </a:rPr>
              <a:t>Para celebrar, não basta </a:t>
            </a:r>
            <a:r>
              <a:rPr lang="pt-BR" sz="3200" dirty="0" err="1">
                <a:solidFill>
                  <a:srgbClr val="FF0000"/>
                </a:solidFill>
              </a:rPr>
              <a:t>con-‘sentir</a:t>
            </a:r>
            <a:r>
              <a:rPr lang="pt-BR" sz="3200" dirty="0">
                <a:solidFill>
                  <a:srgbClr val="FF0000"/>
                </a:solidFill>
              </a:rPr>
              <a:t>’ a liturgia; precisa “</a:t>
            </a:r>
            <a:r>
              <a:rPr lang="pt-BR" sz="3200" b="1" dirty="0">
                <a:solidFill>
                  <a:srgbClr val="FF0000"/>
                </a:solidFill>
              </a:rPr>
              <a:t>vivê-la</a:t>
            </a:r>
            <a:r>
              <a:rPr lang="pt-BR" sz="3200" dirty="0">
                <a:solidFill>
                  <a:srgbClr val="FF0000"/>
                </a:solidFill>
              </a:rPr>
              <a:t>”. Isto faz parte da formação básica de todo fiel.</a:t>
            </a:r>
          </a:p>
        </p:txBody>
      </p:sp>
      <p:pic>
        <p:nvPicPr>
          <p:cNvPr id="9" name="Imagen 8" descr="Saltos de alegrí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0"/>
            <a:ext cx="5971011" cy="44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>
          <a:xfrm>
            <a:off x="7812360" y="381001"/>
            <a:ext cx="1255440" cy="5697538"/>
          </a:xfrm>
        </p:spPr>
        <p:txBody>
          <a:bodyPr/>
          <a:lstStyle/>
          <a:p>
            <a:r>
              <a:rPr lang="pt-BR" sz="3600" dirty="0"/>
              <a:t>Formação</a:t>
            </a:r>
            <a:r>
              <a:rPr lang="es-ES" sz="3600" dirty="0"/>
              <a:t> litúrgica</a:t>
            </a:r>
            <a:endParaRPr lang="pt-BR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762970" y="-274467"/>
            <a:ext cx="6201568" cy="7512500"/>
          </a:xfrm>
        </p:spPr>
        <p:txBody>
          <a:bodyPr/>
          <a:lstStyle/>
          <a:p>
            <a:r>
              <a:rPr lang="pt-BR" dirty="0"/>
              <a:t>A liturgia, “exercício do sacerdócio de Cristo” (cabeça e membros, isto é, a assembleia inteira) é uma experiência de </a:t>
            </a:r>
            <a:r>
              <a:rPr lang="pt-BR" b="1" dirty="0"/>
              <a:t>comunicação e diálogo </a:t>
            </a:r>
            <a:r>
              <a:rPr lang="pt-BR" dirty="0"/>
              <a:t>extraordinário com Deus.</a:t>
            </a:r>
          </a:p>
          <a:p>
            <a:endParaRPr lang="pt-BR" sz="1200" dirty="0"/>
          </a:p>
          <a:p>
            <a:pPr>
              <a:spcBef>
                <a:spcPts val="0"/>
              </a:spcBef>
            </a:pPr>
            <a:r>
              <a:rPr lang="pt-BR" sz="3200" b="1" dirty="0"/>
              <a:t>A sinergia divino-humana</a:t>
            </a:r>
            <a:r>
              <a:rPr lang="pt-BR" sz="3200" dirty="0"/>
              <a:t> </a:t>
            </a:r>
          </a:p>
          <a:p>
            <a:pPr>
              <a:spcBef>
                <a:spcPts val="0"/>
              </a:spcBef>
            </a:pPr>
            <a:r>
              <a:rPr lang="pt-BR" sz="3200" dirty="0"/>
              <a:t>da liturgia salva </a:t>
            </a:r>
          </a:p>
          <a:p>
            <a:pPr>
              <a:spcBef>
                <a:spcPts val="0"/>
              </a:spcBef>
            </a:pPr>
            <a:r>
              <a:rPr lang="pt-BR" sz="3200" dirty="0"/>
              <a:t>sempre a iniciativa de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3200" dirty="0"/>
              <a:t>     Deus, porém não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3200" dirty="0"/>
              <a:t>     suprime a do homem.</a:t>
            </a:r>
          </a:p>
        </p:txBody>
      </p:sp>
      <p:pic>
        <p:nvPicPr>
          <p:cNvPr id="2" name="Imagen 1" descr="Salmis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29000"/>
            <a:ext cx="3840088" cy="28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pt-BR" sz="3600" dirty="0"/>
              <a:t>Formação litúrgica</a:t>
            </a:r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3120008" y="1712640"/>
            <a:ext cx="2039887" cy="7776864"/>
          </a:xfrm>
        </p:spPr>
        <p:txBody>
          <a:bodyPr/>
          <a:lstStyle/>
          <a:p>
            <a:r>
              <a:rPr lang="pt-BR" sz="3600" dirty="0"/>
              <a:t>A </a:t>
            </a:r>
            <a:r>
              <a:rPr lang="pt-BR" sz="3600" b="1" dirty="0"/>
              <a:t>comunhão</a:t>
            </a:r>
            <a:r>
              <a:rPr lang="pt-BR" sz="3600" dirty="0"/>
              <a:t> </a:t>
            </a:r>
            <a:r>
              <a:rPr lang="pt-BR" sz="3600" b="1" dirty="0"/>
              <a:t>eucarística</a:t>
            </a:r>
            <a:r>
              <a:rPr lang="pt-BR" sz="3600" dirty="0"/>
              <a:t> é a ação e o sinal mais profundo da participação e comunicação com o Senhor.</a:t>
            </a:r>
          </a:p>
        </p:txBody>
      </p:sp>
      <p:pic>
        <p:nvPicPr>
          <p:cNvPr id="2" name="Imagen 1" descr="comunion-en-la-m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517"/>
            <a:ext cx="4680520" cy="44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3"/>
          <p:cNvSpPr>
            <a:spLocks noGrp="1"/>
          </p:cNvSpPr>
          <p:nvPr>
            <p:ph type="title"/>
          </p:nvPr>
        </p:nvSpPr>
        <p:spPr>
          <a:xfrm>
            <a:off x="381000" y="476672"/>
            <a:ext cx="3613150" cy="1296144"/>
          </a:xfrm>
        </p:spPr>
        <p:txBody>
          <a:bodyPr/>
          <a:lstStyle/>
          <a:p>
            <a:pPr eaLnBrk="1" hangingPunct="1"/>
            <a:r>
              <a:rPr lang="es-ES" sz="44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COÊRENCIA LITÚRGICA</a:t>
            </a:r>
          </a:p>
        </p:txBody>
      </p:sp>
      <p:sp>
        <p:nvSpPr>
          <p:cNvPr id="32770" name="Marcador de contenido 2"/>
          <p:cNvSpPr>
            <a:spLocks noGrp="1"/>
          </p:cNvSpPr>
          <p:nvPr>
            <p:ph idx="1"/>
          </p:nvPr>
        </p:nvSpPr>
        <p:spPr>
          <a:xfrm>
            <a:off x="4499992" y="476672"/>
            <a:ext cx="4536503" cy="2952328"/>
          </a:xfrm>
        </p:spPr>
        <p:txBody>
          <a:bodyPr/>
          <a:lstStyle/>
          <a:p>
            <a:pPr marL="514350" indent="-514350" eaLnBrk="1" hangingPunct="1">
              <a:buFont typeface="Mistral" charset="0"/>
              <a:buAutoNum type="arabicPeriod" startAt="2"/>
            </a:pPr>
            <a:r>
              <a:rPr lang="pt-BR" sz="2800" dirty="0">
                <a:latin typeface="Candara" charset="0"/>
                <a:ea typeface="ＭＳ Ｐゴシック" charset="0"/>
                <a:cs typeface="ＭＳ Ｐゴシック" charset="0"/>
              </a:rPr>
              <a:t>Como discípulos, </a:t>
            </a:r>
            <a:r>
              <a:rPr lang="pt-BR" sz="2800" b="1" i="1" dirty="0">
                <a:latin typeface="Candara" charset="0"/>
                <a:ea typeface="ＭＳ Ｐゴシック" charset="0"/>
                <a:cs typeface="ＭＳ Ｐゴシック" charset="0"/>
              </a:rPr>
              <a:t>viver</a:t>
            </a:r>
            <a:r>
              <a:rPr lang="pt-BR" sz="2800" dirty="0">
                <a:latin typeface="Candara" charset="0"/>
                <a:ea typeface="ＭＳ Ｐゴシック" charset="0"/>
                <a:cs typeface="ＭＳ Ｐゴシック" charset="0"/>
              </a:rPr>
              <a:t> a liturgia, especialmente a eucaristia, em plena </a:t>
            </a:r>
            <a:r>
              <a:rPr lang="pt-BR" sz="2800" b="1" dirty="0">
                <a:latin typeface="Candara" charset="0"/>
                <a:ea typeface="ＭＳ Ｐゴシック" charset="0"/>
                <a:cs typeface="ＭＳ Ｐゴシック" charset="0"/>
              </a:rPr>
              <a:t>coerência</a:t>
            </a:r>
            <a:r>
              <a:rPr lang="pt-BR" sz="2800" dirty="0">
                <a:latin typeface="Candara" charset="0"/>
                <a:ea typeface="ＭＳ Ｐゴシック" charset="0"/>
                <a:cs typeface="ＭＳ Ｐゴシック" charset="0"/>
              </a:rPr>
              <a:t> com a vida inteira.</a:t>
            </a:r>
          </a:p>
          <a:p>
            <a:pPr marL="514350" indent="-514350" eaLnBrk="1" hangingPunct="1"/>
            <a:endParaRPr lang="es-ES_tradnl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Marcador de texto 4"/>
          <p:cNvSpPr>
            <a:spLocks noGrp="1"/>
          </p:cNvSpPr>
          <p:nvPr>
            <p:ph type="body" sz="half" idx="2"/>
          </p:nvPr>
        </p:nvSpPr>
        <p:spPr>
          <a:xfrm>
            <a:off x="381000" y="2209800"/>
            <a:ext cx="3613150" cy="3200400"/>
          </a:xfrm>
        </p:spPr>
        <p:txBody>
          <a:bodyPr/>
          <a:lstStyle/>
          <a:p>
            <a:pPr eaLnBrk="1" hangingPunct="1"/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agen 2" descr="cena del señor catacumbas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1" y="2780928"/>
            <a:ext cx="5472608" cy="3665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3277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pt-BR" sz="36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COÊRENCIA LITÚRGICA</a:t>
            </a:r>
            <a:endParaRPr lang="pt-BR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751138" y="-46609"/>
            <a:ext cx="6201568" cy="7056784"/>
          </a:xfrm>
        </p:spPr>
        <p:txBody>
          <a:bodyPr/>
          <a:lstStyle/>
          <a:p>
            <a:r>
              <a:rPr lang="pt-BR" sz="3200" dirty="0"/>
              <a:t>Cume e fonte </a:t>
            </a:r>
            <a:r>
              <a:rPr lang="pt-BR" sz="3200" b="1" dirty="0"/>
              <a:t>da vida cristã, </a:t>
            </a:r>
            <a:r>
              <a:rPr lang="pt-BR" sz="3200" dirty="0"/>
              <a:t>a liturgia continua na vida. É a missão! </a:t>
            </a:r>
          </a:p>
          <a:p>
            <a:r>
              <a:rPr lang="pt-BR" sz="3200" b="1" dirty="0"/>
              <a:t>Crer, celebrar e viver</a:t>
            </a:r>
            <a:r>
              <a:rPr lang="pt-BR" sz="3200" dirty="0"/>
              <a:t>: estreito vínculo que pede a coerência.</a:t>
            </a:r>
          </a:p>
        </p:txBody>
      </p:sp>
      <p:pic>
        <p:nvPicPr>
          <p:cNvPr id="2" name="Imagen 1" descr="Niño bebie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42" y="3118957"/>
            <a:ext cx="4988892" cy="37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5288" y="404663"/>
            <a:ext cx="8424862" cy="576065"/>
          </a:xfrm>
        </p:spPr>
        <p:txBody>
          <a:bodyPr/>
          <a:lstStyle/>
          <a:p>
            <a:pPr>
              <a:defRPr/>
            </a:pPr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4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50 anos da Sacrosanctum Concilium</a:t>
            </a:r>
          </a:p>
        </p:txBody>
      </p:sp>
      <p:pic>
        <p:nvPicPr>
          <p:cNvPr id="62466" name="Marcador de contenido 3" descr="concilio-vaticano-ii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r="3229"/>
          <a:stretch>
            <a:fillRect/>
          </a:stretch>
        </p:blipFill>
        <p:spPr>
          <a:xfrm>
            <a:off x="-48969" y="1268760"/>
            <a:ext cx="9229481" cy="5229201"/>
          </a:xfrm>
        </p:spPr>
      </p:pic>
      <p:sp>
        <p:nvSpPr>
          <p:cNvPr id="3" name="CuadroTexto 2"/>
          <p:cNvSpPr txBox="1"/>
          <p:nvPr/>
        </p:nvSpPr>
        <p:spPr>
          <a:xfrm>
            <a:off x="251520" y="1268760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FFFF"/>
                </a:solidFill>
                <a:latin typeface="Albertus Medium" panose="020E0602030304020304" pitchFamily="34" charset="0"/>
              </a:rPr>
              <a:t>Devemos seguir caminhando na mesma direção ou hoje o que cambiar do rumo…</a:t>
            </a:r>
            <a:r>
              <a:rPr lang="pt-BR" sz="6000" b="1" dirty="0">
                <a:solidFill>
                  <a:schemeClr val="bg1"/>
                </a:solidFill>
                <a:latin typeface="Albertus Medium" panose="020E06020303040203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46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s-ES" sz="36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COÊRENCIA LITÚRGICA</a:t>
            </a:r>
            <a:endParaRPr lang="es-ES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-917161" y="1645349"/>
            <a:ext cx="6309319" cy="4115973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pt-BR" sz="800" dirty="0"/>
          </a:p>
          <a:p>
            <a:pPr>
              <a:spcBef>
                <a:spcPts val="0"/>
              </a:spcBef>
            </a:pPr>
            <a:endParaRPr lang="pt-BR" sz="800" dirty="0"/>
          </a:p>
          <a:p>
            <a:pPr>
              <a:spcBef>
                <a:spcPts val="0"/>
              </a:spcBef>
            </a:pPr>
            <a:r>
              <a:rPr lang="pt-BR" sz="3200" dirty="0"/>
              <a:t>O culto agradável a Deus nunca é um ato meramente privado, sem consequências em nossas relações sociais: ao contrário, exige o testemunho público da própria fé </a:t>
            </a:r>
            <a:r>
              <a:rPr lang="pt-BR" sz="3200" i="1" dirty="0"/>
              <a:t>(</a:t>
            </a:r>
            <a:r>
              <a:rPr lang="pt-BR" sz="3200" i="1" dirty="0" err="1"/>
              <a:t>Sacramentum</a:t>
            </a:r>
            <a:r>
              <a:rPr lang="pt-BR" sz="3200" i="1" dirty="0"/>
              <a:t> </a:t>
            </a:r>
            <a:r>
              <a:rPr lang="pt-BR" sz="3200" i="1" dirty="0" err="1"/>
              <a:t>caritatis</a:t>
            </a:r>
            <a:r>
              <a:rPr lang="pt-BR" sz="3200" i="1" dirty="0"/>
              <a:t> </a:t>
            </a:r>
            <a:r>
              <a:rPr lang="es-ES_tradnl" sz="3200" i="1" dirty="0"/>
              <a:t>83)</a:t>
            </a:r>
            <a:endParaRPr lang="es-ES" sz="3200" i="1" dirty="0"/>
          </a:p>
        </p:txBody>
      </p:sp>
      <p:pic>
        <p:nvPicPr>
          <p:cNvPr id="2" name="Imagen 1" descr="Religiosa Caridad con anci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579105"/>
            <a:ext cx="3672408" cy="55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s-ES" sz="36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COÊRENCIA LITÚRGICA</a:t>
            </a:r>
            <a:endParaRPr lang="es-ES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2499032" y="1572055"/>
            <a:ext cx="6216349" cy="383424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_tradnl" dirty="0"/>
              <a:t>“</a:t>
            </a:r>
            <a:r>
              <a:rPr lang="pt-BR" dirty="0"/>
              <a:t>Se enquanto levas a tua oferta ao altar te lembras que teu irmão tem algo contra ti, deixa a tua oferta diante do altar, vá primeiro a reconciliar-te com teu irmão e depois volta a levar a tua oferta” </a:t>
            </a:r>
          </a:p>
          <a:p>
            <a:pPr algn="ctr">
              <a:spcBef>
                <a:spcPts val="0"/>
              </a:spcBef>
            </a:pPr>
            <a:r>
              <a:rPr lang="pt-BR" dirty="0"/>
              <a:t>(Mt 5, 23-24). </a:t>
            </a:r>
          </a:p>
        </p:txBody>
      </p:sp>
      <p:pic>
        <p:nvPicPr>
          <p:cNvPr id="2" name="Imagen 1" descr="DSCN06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8" y="476426"/>
            <a:ext cx="3726598" cy="49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3"/>
          <p:cNvSpPr>
            <a:spLocks noGrp="1"/>
          </p:cNvSpPr>
          <p:nvPr>
            <p:ph type="title"/>
          </p:nvPr>
        </p:nvSpPr>
        <p:spPr>
          <a:xfrm>
            <a:off x="20090" y="764703"/>
            <a:ext cx="4335886" cy="1171011"/>
          </a:xfrm>
        </p:spPr>
        <p:txBody>
          <a:bodyPr/>
          <a:lstStyle/>
          <a:p>
            <a:pPr eaLnBrk="1" hangingPunct="1"/>
            <a:r>
              <a:rPr lang="es-ES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LITURGIA, VOCAÇÃO E MISSÃO</a:t>
            </a:r>
          </a:p>
        </p:txBody>
      </p:sp>
      <p:sp>
        <p:nvSpPr>
          <p:cNvPr id="33794" name="Marcador de contenido 2"/>
          <p:cNvSpPr>
            <a:spLocks noGrp="1"/>
          </p:cNvSpPr>
          <p:nvPr>
            <p:ph idx="1"/>
          </p:nvPr>
        </p:nvSpPr>
        <p:spPr>
          <a:xfrm>
            <a:off x="5436096" y="476672"/>
            <a:ext cx="3528392" cy="5472608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Mistral" charset="0"/>
              <a:buAutoNum type="arabicPeriod" startAt="3"/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E, como missionários, </a:t>
            </a:r>
            <a:r>
              <a:rPr lang="pt-BR" sz="3600" b="1" i="1" dirty="0">
                <a:latin typeface="Candara" charset="0"/>
                <a:ea typeface="ＭＳ Ｐゴシック" charset="0"/>
                <a:cs typeface="ＭＳ Ｐゴシック" charset="0"/>
              </a:rPr>
              <a:t>testemunhar e conduzir</a:t>
            </a:r>
            <a:r>
              <a:rPr lang="pt-BR" sz="3600" dirty="0"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os irmãos até uma vivência da liturgia em que também eles se encontrem com Cristo vivo.</a:t>
            </a:r>
          </a:p>
        </p:txBody>
      </p:sp>
      <p:sp>
        <p:nvSpPr>
          <p:cNvPr id="33795" name="Marcador de texto 4"/>
          <p:cNvSpPr>
            <a:spLocks noGrp="1"/>
          </p:cNvSpPr>
          <p:nvPr>
            <p:ph type="body" sz="half" idx="2"/>
          </p:nvPr>
        </p:nvSpPr>
        <p:spPr>
          <a:xfrm>
            <a:off x="381000" y="2209800"/>
            <a:ext cx="3613150" cy="3200400"/>
          </a:xfrm>
        </p:spPr>
        <p:txBody>
          <a:bodyPr/>
          <a:lstStyle/>
          <a:p>
            <a:pPr eaLnBrk="1" hangingPunct="1"/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n 1" descr="Misa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2209800"/>
            <a:ext cx="5872902" cy="4404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6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6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3379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6201566"/>
          </a:xfrm>
        </p:spPr>
        <p:txBody>
          <a:bodyPr/>
          <a:lstStyle/>
          <a:p>
            <a:r>
              <a:rPr lang="es-ES" sz="3600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LITURGIA, VOCAÇÃO E MISSÃO</a:t>
            </a:r>
            <a:endParaRPr lang="es-ES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-436997" y="1213530"/>
            <a:ext cx="6201568" cy="4536505"/>
          </a:xfrm>
        </p:spPr>
        <p:txBody>
          <a:bodyPr/>
          <a:lstStyle/>
          <a:p>
            <a:r>
              <a:rPr lang="pt-BR" sz="3200" dirty="0"/>
              <a:t>O amor vivido na liturgia não é “algo”, nem é para conservá-lo; é “</a:t>
            </a:r>
            <a:r>
              <a:rPr lang="pt-BR" sz="3200" b="1" dirty="0"/>
              <a:t>Alguém</a:t>
            </a:r>
            <a:r>
              <a:rPr lang="pt-BR" sz="3200" dirty="0"/>
              <a:t>” e é para </a:t>
            </a:r>
            <a:r>
              <a:rPr lang="pt-BR" sz="3200" b="1" dirty="0"/>
              <a:t>anunciá-lo</a:t>
            </a:r>
            <a:r>
              <a:rPr lang="pt-BR" sz="3200" dirty="0"/>
              <a:t>.</a:t>
            </a:r>
          </a:p>
          <a:p>
            <a:pPr algn="ctr"/>
            <a:r>
              <a:rPr lang="pt-BR" sz="3200" dirty="0"/>
              <a:t> Diz o Papa Bento: “Não podemos guardar para nós o amor que celebramos no Sacramento”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i="1" dirty="0"/>
              <a:t>(</a:t>
            </a:r>
            <a:r>
              <a:rPr lang="pt-BR" i="1" dirty="0" err="1"/>
              <a:t>Sacramentum</a:t>
            </a:r>
            <a:r>
              <a:rPr lang="pt-BR" i="1" dirty="0"/>
              <a:t> </a:t>
            </a:r>
            <a:r>
              <a:rPr lang="pt-BR" i="1" dirty="0" err="1"/>
              <a:t>caritatis</a:t>
            </a:r>
            <a:r>
              <a:rPr lang="pt-BR" i="1" dirty="0"/>
              <a:t> 84).</a:t>
            </a:r>
            <a:r>
              <a:rPr lang="pt-BR" dirty="0"/>
              <a:t> </a:t>
            </a:r>
          </a:p>
          <a:p>
            <a:endParaRPr lang="es-ES" dirty="0"/>
          </a:p>
        </p:txBody>
      </p:sp>
      <p:pic>
        <p:nvPicPr>
          <p:cNvPr id="2" name="Imagen 1" descr="Con collar de fl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16017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vertical 6"/>
          <p:cNvSpPr>
            <a:spLocks noGrp="1"/>
          </p:cNvSpPr>
          <p:nvPr>
            <p:ph type="title" orient="vert"/>
          </p:nvPr>
        </p:nvSpPr>
        <p:spPr>
          <a:xfrm>
            <a:off x="8244408" y="381000"/>
            <a:ext cx="823392" cy="6201567"/>
          </a:xfrm>
        </p:spPr>
        <p:txBody>
          <a:bodyPr/>
          <a:lstStyle/>
          <a:p>
            <a:pPr algn="r"/>
            <a:r>
              <a:rPr lang="es-ES" sz="3600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LITURGIA, VOCAÇÃO E MISSÃO</a:t>
            </a:r>
            <a:endParaRPr lang="es-ES" sz="3600" dirty="0"/>
          </a:p>
        </p:txBody>
      </p:sp>
      <p:sp>
        <p:nvSpPr>
          <p:cNvPr id="8" name="Marcador de texto vertical 7"/>
          <p:cNvSpPr>
            <a:spLocks noGrp="1"/>
          </p:cNvSpPr>
          <p:nvPr>
            <p:ph type="body" orient="vert" idx="1"/>
          </p:nvPr>
        </p:nvSpPr>
        <p:spPr>
          <a:xfrm rot="16200000">
            <a:off x="870982" y="-166455"/>
            <a:ext cx="6201568" cy="7296476"/>
          </a:xfrm>
        </p:spPr>
        <p:txBody>
          <a:bodyPr/>
          <a:lstStyle/>
          <a:p>
            <a:r>
              <a:rPr lang="pt-BR" dirty="0"/>
              <a:t>A missão nasce, sobretudo, dos três sacramentos da iniciação cristã: batismo, confirmação e eucaristia.</a:t>
            </a:r>
          </a:p>
        </p:txBody>
      </p:sp>
      <p:pic>
        <p:nvPicPr>
          <p:cNvPr id="2" name="Imagen 1" descr="Por infusio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0926"/>
            <a:ext cx="3227015" cy="2322170"/>
          </a:xfrm>
          <a:prstGeom prst="rect">
            <a:avLst/>
          </a:prstGeom>
        </p:spPr>
      </p:pic>
      <p:pic>
        <p:nvPicPr>
          <p:cNvPr id="3" name="Imagen 2" descr="confir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82" y="2780928"/>
            <a:ext cx="3303286" cy="3546306"/>
          </a:xfrm>
          <a:prstGeom prst="rect">
            <a:avLst/>
          </a:prstGeom>
        </p:spPr>
      </p:pic>
      <p:pic>
        <p:nvPicPr>
          <p:cNvPr id="4" name="Imagen 3" descr="Fracción 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3016"/>
            <a:ext cx="2615952" cy="32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3"/>
          <p:cNvSpPr>
            <a:spLocks noGrp="1"/>
          </p:cNvSpPr>
          <p:nvPr>
            <p:ph type="title"/>
          </p:nvPr>
        </p:nvSpPr>
        <p:spPr>
          <a:xfrm>
            <a:off x="3810000" y="533400"/>
            <a:ext cx="4953000" cy="4724400"/>
          </a:xfrm>
        </p:spPr>
        <p:txBody>
          <a:bodyPr/>
          <a:lstStyle/>
          <a:p>
            <a:pPr eaLnBrk="1" hangingPunct="1"/>
            <a:r>
              <a:rPr lang="es-ES_tradnl" b="1" dirty="0">
                <a:latin typeface="Mistral" charset="0"/>
                <a:ea typeface="ＭＳ Ｐゴシック" charset="0"/>
                <a:cs typeface="ＭＳ Ｐゴシック" charset="0"/>
              </a:rPr>
              <a:t>II. PARA UMA LITURGIA COMUNITÁRIA E FRATERNA</a:t>
            </a:r>
            <a:endParaRPr lang="es-ES_tradnl" dirty="0">
              <a:latin typeface="Mistr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Marcador de texto 4"/>
          <p:cNvSpPr>
            <a:spLocks noGrp="1"/>
          </p:cNvSpPr>
          <p:nvPr>
            <p:ph type="body" idx="1"/>
          </p:nvPr>
        </p:nvSpPr>
        <p:spPr>
          <a:xfrm>
            <a:off x="1854200" y="3576638"/>
            <a:ext cx="5446713" cy="830262"/>
          </a:xfrm>
        </p:spPr>
        <p:txBody>
          <a:bodyPr/>
          <a:lstStyle/>
          <a:p>
            <a:pPr eaLnBrk="1" hangingPunct="1"/>
            <a:r>
              <a:rPr lang="es-ES" dirty="0">
                <a:latin typeface="Candara" charset="0"/>
                <a:ea typeface="ＭＳ Ｐゴシック" charset="0"/>
                <a:cs typeface="ＭＳ Ｐゴシック" charset="0"/>
              </a:rPr>
              <a:t>Á</a:t>
            </a:r>
          </a:p>
        </p:txBody>
      </p:sp>
      <p:pic>
        <p:nvPicPr>
          <p:cNvPr id="39939" name="Imagen 5" descr="cont_eucharist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6752"/>
            <a:ext cx="3733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ie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0053"/>
            <a:ext cx="7245882" cy="61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3"/>
          <p:cNvSpPr>
            <a:spLocks noGrp="1"/>
          </p:cNvSpPr>
          <p:nvPr>
            <p:ph type="title"/>
          </p:nvPr>
        </p:nvSpPr>
        <p:spPr>
          <a:xfrm>
            <a:off x="251520" y="260649"/>
            <a:ext cx="8640959" cy="792088"/>
          </a:xfrm>
        </p:spPr>
        <p:txBody>
          <a:bodyPr/>
          <a:lstStyle/>
          <a:p>
            <a:pPr eaLnBrk="1" hangingPunct="1"/>
            <a:br>
              <a:rPr lang="es-ES_tradnl" sz="3600" b="1" dirty="0">
                <a:latin typeface="Candara" charset="0"/>
                <a:ea typeface="ＭＳ Ｐゴシック" charset="0"/>
                <a:cs typeface="ＭＳ Ｐゴシック" charset="0"/>
              </a:rPr>
            </a:br>
            <a:r>
              <a:rPr lang="pt-BR" sz="4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de comunhão eclesial</a:t>
            </a:r>
            <a:br>
              <a:rPr lang="pt-BR" b="1" dirty="0">
                <a:latin typeface="Candara" charset="0"/>
                <a:ea typeface="ＭＳ Ｐゴシック" charset="0"/>
                <a:cs typeface="ＭＳ Ｐゴシック" charset="0"/>
              </a:rPr>
            </a:br>
            <a:endParaRPr lang="pt-BR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Marcador de contenido 3" descr="circulomini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04" b="-15104"/>
          <a:stretch>
            <a:fillRect/>
          </a:stretch>
        </p:blipFill>
        <p:spPr>
          <a:xfrm>
            <a:off x="421995" y="1340768"/>
            <a:ext cx="4344539" cy="5244010"/>
          </a:xfrm>
        </p:spPr>
      </p:pic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644008" y="1412777"/>
            <a:ext cx="4104456" cy="4665762"/>
          </a:xfrm>
        </p:spPr>
        <p:txBody>
          <a:bodyPr>
            <a:noAutofit/>
          </a:bodyPr>
          <a:lstStyle/>
          <a:p>
            <a:r>
              <a:rPr lang="pt-BR" sz="3200" dirty="0"/>
              <a:t>A liturgia é da Igreja, não de um grupo ou comunidade, nem de uma pessoa.</a:t>
            </a:r>
          </a:p>
          <a:p>
            <a:r>
              <a:rPr lang="pt-BR" sz="3200" dirty="0"/>
              <a:t>A experiência fundamental de ser Igreja se dá na liturgia: </a:t>
            </a:r>
            <a:r>
              <a:rPr lang="pt-BR" sz="3200" i="1" dirty="0" err="1"/>
              <a:t>ekklesía</a:t>
            </a:r>
            <a:r>
              <a:rPr lang="pt-BR" sz="3200" i="1" dirty="0"/>
              <a:t>.</a:t>
            </a:r>
            <a:endParaRPr lang="pt-BR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08912" cy="1191915"/>
          </a:xfrm>
        </p:spPr>
        <p:txBody>
          <a:bodyPr/>
          <a:lstStyle/>
          <a:p>
            <a:pPr eaLnBrk="1" hangingPunct="1"/>
            <a:r>
              <a:rPr lang="pt-BR" sz="4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de comunhão eclesial</a:t>
            </a:r>
            <a:endParaRPr lang="pt-BR" sz="40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283968" y="1774825"/>
            <a:ext cx="4536504" cy="4606503"/>
          </a:xfrm>
        </p:spPr>
        <p:txBody>
          <a:bodyPr>
            <a:noAutofit/>
          </a:bodyPr>
          <a:lstStyle/>
          <a:p>
            <a:r>
              <a:rPr lang="pt-BR" sz="3600" dirty="0"/>
              <a:t>Que ninguém se torne dono da liturgia celebrando-a “segundo o seu desejo”.</a:t>
            </a:r>
          </a:p>
          <a:p>
            <a:pPr>
              <a:spcBef>
                <a:spcPts val="1200"/>
              </a:spcBef>
            </a:pPr>
            <a:r>
              <a:rPr lang="pt-BR" sz="3600" dirty="0"/>
              <a:t>Que se respeite a unidade substancial:  os rituais.</a:t>
            </a:r>
          </a:p>
        </p:txBody>
      </p:sp>
      <p:pic>
        <p:nvPicPr>
          <p:cNvPr id="5" name="Marcador de contenido 4" descr="Manos unida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8576"/>
          <a:stretch>
            <a:fillRect/>
          </a:stretch>
        </p:blipFill>
        <p:spPr>
          <a:xfrm>
            <a:off x="287906" y="1774825"/>
            <a:ext cx="3996062" cy="4822527"/>
          </a:xfrm>
        </p:spPr>
      </p:pic>
    </p:spTree>
    <p:extLst>
      <p:ext uri="{BB962C8B-B14F-4D97-AF65-F5344CB8AC3E}">
        <p14:creationId xmlns:p14="http://schemas.microsoft.com/office/powerpoint/2010/main" val="22609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3"/>
          <p:cNvSpPr>
            <a:spLocks noGrp="1"/>
          </p:cNvSpPr>
          <p:nvPr>
            <p:ph type="title"/>
          </p:nvPr>
        </p:nvSpPr>
        <p:spPr>
          <a:xfrm>
            <a:off x="792163" y="260648"/>
            <a:ext cx="8172325" cy="1191915"/>
          </a:xfrm>
        </p:spPr>
        <p:txBody>
          <a:bodyPr/>
          <a:lstStyle/>
          <a:p>
            <a:pPr eaLnBrk="1" hangingPunct="1"/>
            <a:r>
              <a:rPr lang="es-ES_tradnl" sz="4000" b="1" dirty="0" err="1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</a:t>
            </a:r>
            <a:r>
              <a:rPr lang="es-ES_tradnl" sz="4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 liturgia de </a:t>
            </a:r>
            <a:r>
              <a:rPr lang="pt-BR" sz="4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comunhão</a:t>
            </a:r>
            <a:r>
              <a:rPr lang="es-ES_tradnl" sz="4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 eclesial</a:t>
            </a:r>
            <a:endParaRPr lang="es-ES_tradnl" sz="40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3923928" y="1340769"/>
            <a:ext cx="5040560" cy="4248471"/>
          </a:xfrm>
        </p:spPr>
        <p:txBody>
          <a:bodyPr>
            <a:noAutofit/>
          </a:bodyPr>
          <a:lstStyle/>
          <a:p>
            <a:r>
              <a:rPr lang="pt-BR" sz="3600" dirty="0"/>
              <a:t>A liturgia de comunhão eclesial não significa uniformidade.</a:t>
            </a:r>
          </a:p>
          <a:p>
            <a:r>
              <a:rPr lang="pt-BR" sz="3600" dirty="0"/>
              <a:t>A comunhão é um sinal de que, como tal, deve materializar-se no ritual.</a:t>
            </a:r>
          </a:p>
        </p:txBody>
      </p:sp>
      <p:pic>
        <p:nvPicPr>
          <p:cNvPr id="4" name="Marcador de contenido 3" descr="Altarkus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3" r="22363"/>
          <a:stretch>
            <a:fillRect/>
          </a:stretch>
        </p:blipFill>
        <p:spPr>
          <a:xfrm>
            <a:off x="107549" y="1774825"/>
            <a:ext cx="3816379" cy="4606503"/>
          </a:xfrm>
        </p:spPr>
      </p:pic>
    </p:spTree>
    <p:extLst>
      <p:ext uri="{BB962C8B-B14F-4D97-AF65-F5344CB8AC3E}">
        <p14:creationId xmlns:p14="http://schemas.microsoft.com/office/powerpoint/2010/main" val="3222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888432" cy="6120680"/>
          </a:xfrm>
        </p:spPr>
        <p:txBody>
          <a:bodyPr/>
          <a:lstStyle/>
          <a:p>
            <a:r>
              <a:rPr lang="pt-BR" sz="4400" dirty="0">
                <a:latin typeface="Candara" charset="0"/>
                <a:ea typeface="ＭＳ Ｐゴシック" charset="0"/>
                <a:cs typeface="ＭＳ Ｐゴシック" charset="0"/>
              </a:rPr>
              <a:t>Queremos responder a partir do dinamismo da </a:t>
            </a:r>
            <a:r>
              <a:rPr lang="pt-BR" sz="44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conversão pastoral </a:t>
            </a:r>
            <a:r>
              <a:rPr lang="pt-BR" sz="4400" dirty="0">
                <a:latin typeface="Candara" charset="0"/>
                <a:ea typeface="ＭＳ Ｐゴシック" charset="0"/>
                <a:cs typeface="ＭＳ Ｐゴシック" charset="0"/>
              </a:rPr>
              <a:t>à qual nos chama Aparecida.</a:t>
            </a:r>
          </a:p>
        </p:txBody>
      </p:sp>
      <p:pic>
        <p:nvPicPr>
          <p:cNvPr id="63490" name="Marcador de contenido 3" descr="LiturgiaSignosCostaR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>
            <a:fillRect/>
          </a:stretch>
        </p:blipFill>
        <p:spPr>
          <a:xfrm>
            <a:off x="4886325" y="381000"/>
            <a:ext cx="3813175" cy="5697538"/>
          </a:xfrm>
        </p:spPr>
      </p:pic>
      <p:sp>
        <p:nvSpPr>
          <p:cNvPr id="63491" name="Marcador de texto 4"/>
          <p:cNvSpPr>
            <a:spLocks noGrp="1"/>
          </p:cNvSpPr>
          <p:nvPr>
            <p:ph type="body" sz="half" idx="2"/>
          </p:nvPr>
        </p:nvSpPr>
        <p:spPr>
          <a:xfrm>
            <a:off x="381000" y="4797425"/>
            <a:ext cx="3613150" cy="612775"/>
          </a:xfrm>
        </p:spPr>
        <p:txBody>
          <a:bodyPr/>
          <a:lstStyle/>
          <a:p>
            <a:endParaRPr lang="es-ES">
              <a:latin typeface="Candar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3"/>
          <p:cNvSpPr>
            <a:spLocks noGrp="1"/>
          </p:cNvSpPr>
          <p:nvPr>
            <p:ph type="title"/>
          </p:nvPr>
        </p:nvSpPr>
        <p:spPr>
          <a:xfrm>
            <a:off x="792163" y="260649"/>
            <a:ext cx="7570787" cy="864095"/>
          </a:xfrm>
        </p:spPr>
        <p:txBody>
          <a:bodyPr/>
          <a:lstStyle/>
          <a:p>
            <a:pPr eaLnBrk="1" hangingPunct="1"/>
            <a:r>
              <a:rPr lang="es-ES_tradnl" sz="4400" b="1" dirty="0">
                <a:solidFill>
                  <a:srgbClr val="00206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PARTICPATIVA</a:t>
            </a:r>
            <a:endParaRPr lang="es-ES_tradnl" sz="4400" dirty="0">
              <a:solidFill>
                <a:srgbClr val="002060"/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5544616" cy="48965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4000" b="1" dirty="0" err="1">
                <a:solidFill>
                  <a:srgbClr val="FF0000"/>
                </a:solidFill>
              </a:rPr>
              <a:t>Participatio</a:t>
            </a:r>
            <a:r>
              <a:rPr lang="pt-BR" sz="4000" b="1" dirty="0">
                <a:solidFill>
                  <a:srgbClr val="FF0000"/>
                </a:solidFill>
              </a:rPr>
              <a:t> </a:t>
            </a:r>
            <a:r>
              <a:rPr lang="pt-BR" sz="4000" b="1" dirty="0" err="1">
                <a:solidFill>
                  <a:srgbClr val="FF0000"/>
                </a:solidFill>
              </a:rPr>
              <a:t>actuosa</a:t>
            </a:r>
            <a:r>
              <a:rPr lang="pt-BR" sz="4000" dirty="0">
                <a:solidFill>
                  <a:srgbClr val="FF0000"/>
                </a:solidFill>
              </a:rPr>
              <a:t>  = participação </a:t>
            </a:r>
            <a:r>
              <a:rPr lang="pt-BR" sz="4000" b="1" i="1" dirty="0">
                <a:solidFill>
                  <a:srgbClr val="FF0000"/>
                </a:solidFill>
              </a:rPr>
              <a:t>ativa, consciente e frutuosa</a:t>
            </a:r>
            <a:r>
              <a:rPr lang="pt-BR" sz="4000" dirty="0">
                <a:solidFill>
                  <a:srgbClr val="FF0000"/>
                </a:solidFill>
              </a:rPr>
              <a:t>: chave da reforma conciliar.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sz="4000" dirty="0">
                <a:solidFill>
                  <a:srgbClr val="FF0000"/>
                </a:solidFill>
              </a:rPr>
              <a:t>É </a:t>
            </a:r>
            <a:r>
              <a:rPr lang="pt-BR" sz="4000" b="1" dirty="0">
                <a:solidFill>
                  <a:srgbClr val="FF0000"/>
                </a:solidFill>
              </a:rPr>
              <a:t>interior, </a:t>
            </a:r>
            <a:r>
              <a:rPr lang="pt-BR" sz="4000" dirty="0">
                <a:solidFill>
                  <a:srgbClr val="FF0000"/>
                </a:solidFill>
              </a:rPr>
              <a:t>como </a:t>
            </a:r>
            <a:r>
              <a:rPr lang="pt-BR" sz="4000" dirty="0" err="1">
                <a:solidFill>
                  <a:srgbClr val="FF0000"/>
                </a:solidFill>
              </a:rPr>
              <a:t>expres-são</a:t>
            </a:r>
            <a:r>
              <a:rPr lang="pt-BR" sz="4000" dirty="0">
                <a:solidFill>
                  <a:srgbClr val="FF0000"/>
                </a:solidFill>
              </a:rPr>
              <a:t> da fé e adesão a Cristo de cada fiel;</a:t>
            </a:r>
          </a:p>
        </p:txBody>
      </p:sp>
      <p:pic>
        <p:nvPicPr>
          <p:cNvPr id="14" name="Marcador de contenido 13" descr="arrodillado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r="1904"/>
          <a:stretch>
            <a:fillRect/>
          </a:stretch>
        </p:blipFill>
        <p:spPr>
          <a:xfrm>
            <a:off x="5542344" y="1774825"/>
            <a:ext cx="3566160" cy="430371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3"/>
          <p:cNvSpPr>
            <a:spLocks noGrp="1"/>
          </p:cNvSpPr>
          <p:nvPr>
            <p:ph type="title"/>
          </p:nvPr>
        </p:nvSpPr>
        <p:spPr>
          <a:xfrm>
            <a:off x="792163" y="260648"/>
            <a:ext cx="7570787" cy="1191915"/>
          </a:xfrm>
        </p:spPr>
        <p:txBody>
          <a:bodyPr/>
          <a:lstStyle/>
          <a:p>
            <a:pPr eaLnBrk="1" hangingPunct="1"/>
            <a:r>
              <a:rPr lang="es-ES_tradnl" sz="4400" b="1" dirty="0">
                <a:solidFill>
                  <a:srgbClr val="00206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PARTICPATIVA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2771800" y="1451011"/>
            <a:ext cx="3546395" cy="5040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rgbClr val="FF0000"/>
                </a:solidFill>
              </a:rPr>
              <a:t>E é </a:t>
            </a:r>
            <a:r>
              <a:rPr lang="pt-BR" sz="3600" b="1" dirty="0">
                <a:solidFill>
                  <a:srgbClr val="FF0000"/>
                </a:solidFill>
              </a:rPr>
              <a:t>exterior, </a:t>
            </a:r>
            <a:r>
              <a:rPr lang="pt-BR" sz="3600" dirty="0">
                <a:solidFill>
                  <a:srgbClr val="FF0000"/>
                </a:solidFill>
              </a:rPr>
              <a:t>por que se expressa por meio da </a:t>
            </a:r>
            <a:r>
              <a:rPr lang="pt-BR" sz="3600" dirty="0" err="1">
                <a:solidFill>
                  <a:srgbClr val="FF0000"/>
                </a:solidFill>
              </a:rPr>
              <a:t>corporalidade</a:t>
            </a:r>
            <a:r>
              <a:rPr lang="pt-BR" sz="3600" dirty="0">
                <a:solidFill>
                  <a:srgbClr val="FF0000"/>
                </a:solidFill>
              </a:rPr>
              <a:t>: </a:t>
            </a:r>
            <a:r>
              <a:rPr lang="pt-BR" sz="3600" b="1" dirty="0">
                <a:solidFill>
                  <a:srgbClr val="FF0000"/>
                </a:solidFill>
              </a:rPr>
              <a:t>voz</a:t>
            </a:r>
            <a:r>
              <a:rPr lang="pt-BR" sz="3600" dirty="0">
                <a:solidFill>
                  <a:srgbClr val="FF0000"/>
                </a:solidFill>
              </a:rPr>
              <a:t> (falada e canto), </a:t>
            </a:r>
            <a:r>
              <a:rPr lang="pt-BR" sz="3600" b="1" dirty="0">
                <a:solidFill>
                  <a:srgbClr val="FF0000"/>
                </a:solidFill>
              </a:rPr>
              <a:t>gestos</a:t>
            </a:r>
            <a:r>
              <a:rPr lang="pt-BR" sz="3600" dirty="0">
                <a:solidFill>
                  <a:srgbClr val="FF0000"/>
                </a:solidFill>
              </a:rPr>
              <a:t>, </a:t>
            </a:r>
            <a:r>
              <a:rPr lang="pt-BR" sz="3600" b="1" dirty="0">
                <a:solidFill>
                  <a:srgbClr val="FF0000"/>
                </a:solidFill>
              </a:rPr>
              <a:t>movimentos</a:t>
            </a:r>
            <a:r>
              <a:rPr lang="pt-BR" sz="3600" dirty="0">
                <a:solidFill>
                  <a:srgbClr val="FF0000"/>
                </a:solidFill>
              </a:rPr>
              <a:t>, </a:t>
            </a:r>
            <a:r>
              <a:rPr lang="pt-BR" sz="3600" b="1" dirty="0">
                <a:solidFill>
                  <a:srgbClr val="FF0000"/>
                </a:solidFill>
              </a:rPr>
              <a:t>papéis</a:t>
            </a:r>
            <a:r>
              <a:rPr lang="pt-BR" sz="3600" dirty="0">
                <a:solidFill>
                  <a:srgbClr val="FF0000"/>
                </a:solidFill>
              </a:rPr>
              <a:t> e </a:t>
            </a:r>
            <a:r>
              <a:rPr lang="pt-BR" sz="3600" b="1" dirty="0">
                <a:solidFill>
                  <a:srgbClr val="FF0000"/>
                </a:solidFill>
              </a:rPr>
              <a:t>ministérios</a:t>
            </a:r>
            <a:r>
              <a:rPr lang="pt-BR" sz="36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Imagen 8" descr="Oración de los fie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235"/>
            <a:ext cx="2700300" cy="3600400"/>
          </a:xfrm>
          <a:prstGeom prst="rect">
            <a:avLst/>
          </a:prstGeom>
        </p:spPr>
      </p:pic>
      <p:pic>
        <p:nvPicPr>
          <p:cNvPr id="10" name="Imagen 9" descr="Pan ázimo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5"/>
          <a:stretch/>
        </p:blipFill>
        <p:spPr>
          <a:xfrm>
            <a:off x="6292195" y="4414800"/>
            <a:ext cx="2816309" cy="2038536"/>
          </a:xfrm>
          <a:prstGeom prst="rect">
            <a:avLst/>
          </a:prstGeom>
        </p:spPr>
      </p:pic>
      <p:pic>
        <p:nvPicPr>
          <p:cNvPr id="12" name="Marcador de contenido 11" descr="Entrada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153" b="-45153"/>
          <a:stretch>
            <a:fillRect/>
          </a:stretch>
        </p:blipFill>
        <p:spPr>
          <a:xfrm>
            <a:off x="6084168" y="980727"/>
            <a:ext cx="3105991" cy="3748371"/>
          </a:xfrm>
        </p:spPr>
      </p:pic>
    </p:spTree>
    <p:extLst>
      <p:ext uri="{BB962C8B-B14F-4D97-AF65-F5344CB8AC3E}">
        <p14:creationId xmlns:p14="http://schemas.microsoft.com/office/powerpoint/2010/main" val="12319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3"/>
          <p:cNvSpPr>
            <a:spLocks noGrp="1"/>
          </p:cNvSpPr>
          <p:nvPr>
            <p:ph type="title"/>
          </p:nvPr>
        </p:nvSpPr>
        <p:spPr>
          <a:xfrm>
            <a:off x="792163" y="188640"/>
            <a:ext cx="7570787" cy="1263923"/>
          </a:xfrm>
        </p:spPr>
        <p:txBody>
          <a:bodyPr/>
          <a:lstStyle/>
          <a:p>
            <a:pPr eaLnBrk="1" hangingPunct="1"/>
            <a:r>
              <a:rPr lang="pt-BR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</a:t>
            </a:r>
            <a:r>
              <a:rPr lang="es-ES_tradnl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 liturgia fraterna</a:t>
            </a:r>
            <a:endParaRPr lang="es-ES_tradnl" dirty="0">
              <a:solidFill>
                <a:srgbClr val="FF0000"/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Marcador de contenido 3" descr="OrdenaciónMatías0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r="18932"/>
          <a:stretch>
            <a:fillRect/>
          </a:stretch>
        </p:blipFill>
        <p:spPr>
          <a:xfrm>
            <a:off x="428742" y="1774825"/>
            <a:ext cx="3929580" cy="4742295"/>
          </a:xfrm>
        </p:spPr>
      </p:pic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358322" y="1628801"/>
            <a:ext cx="4606166" cy="44497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t-BR" sz="3600" dirty="0"/>
              <a:t>A liturgia é escola de vida fraterna.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sz="3200" dirty="0"/>
              <a:t>A Eucaristia é o </a:t>
            </a:r>
            <a:r>
              <a:rPr lang="pt-BR" sz="3200" b="1" dirty="0"/>
              <a:t>sacramento da caridade</a:t>
            </a:r>
            <a:r>
              <a:rPr lang="pt-BR" sz="2800" dirty="0"/>
              <a:t>.</a:t>
            </a:r>
          </a:p>
        </p:txBody>
      </p:sp>
      <p:pic>
        <p:nvPicPr>
          <p:cNvPr id="5" name="Imagen 4" descr="Cena del Señor 01 Köd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4889"/>
            <a:ext cx="3312368" cy="2512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3"/>
          <p:cNvSpPr>
            <a:spLocks noGrp="1"/>
          </p:cNvSpPr>
          <p:nvPr>
            <p:ph type="title"/>
          </p:nvPr>
        </p:nvSpPr>
        <p:spPr>
          <a:xfrm>
            <a:off x="792163" y="188640"/>
            <a:ext cx="7570787" cy="1263923"/>
          </a:xfrm>
        </p:spPr>
        <p:txBody>
          <a:bodyPr/>
          <a:lstStyle/>
          <a:p>
            <a:pPr eaLnBrk="1" hangingPunct="1"/>
            <a:r>
              <a:rPr lang="pt-BR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</a:t>
            </a:r>
            <a:r>
              <a:rPr lang="es-ES_tradnl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 liturgia fraterna</a:t>
            </a:r>
            <a:endParaRPr lang="es-ES_tradnl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283968" y="1268760"/>
            <a:ext cx="4464496" cy="4517084"/>
          </a:xfrm>
        </p:spPr>
        <p:txBody>
          <a:bodyPr>
            <a:noAutofit/>
          </a:bodyPr>
          <a:lstStyle/>
          <a:p>
            <a:pPr algn="ctr"/>
            <a:r>
              <a:rPr lang="pt-BR" sz="3600" dirty="0"/>
              <a:t>A liturgia é expressão da comunhão eclesial: não deveria ser transformada num campo de batalha, como, ao invés, acontece em certos ambientes da Igreja.</a:t>
            </a:r>
          </a:p>
        </p:txBody>
      </p:sp>
      <p:pic>
        <p:nvPicPr>
          <p:cNvPr id="6" name="Marcador de contenido 5" descr="Adolescente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41" b="-10341"/>
          <a:stretch>
            <a:fillRect/>
          </a:stretch>
        </p:blipFill>
        <p:spPr>
          <a:xfrm>
            <a:off x="14620" y="1132709"/>
            <a:ext cx="4773404" cy="5760640"/>
          </a:xfrm>
        </p:spPr>
      </p:pic>
    </p:spTree>
    <p:extLst>
      <p:ext uri="{BB962C8B-B14F-4D97-AF65-F5344CB8AC3E}">
        <p14:creationId xmlns:p14="http://schemas.microsoft.com/office/powerpoint/2010/main" val="39242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title"/>
          </p:nvPr>
        </p:nvSpPr>
        <p:spPr>
          <a:xfrm>
            <a:off x="792163" y="188640"/>
            <a:ext cx="7570787" cy="144016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Uma liturgia que impulsione a construir um mundo de irmãos</a:t>
            </a:r>
            <a:endParaRPr lang="pt-BR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395536" y="1556793"/>
            <a:ext cx="4176464" cy="475252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BR" sz="3200" dirty="0">
                <a:solidFill>
                  <a:srgbClr val="FF0000"/>
                </a:solidFill>
              </a:rPr>
              <a:t>Que sejamos</a:t>
            </a:r>
            <a:r>
              <a:rPr lang="pt-BR" sz="3200" b="1" dirty="0">
                <a:solidFill>
                  <a:srgbClr val="FF0000"/>
                </a:solidFill>
              </a:rPr>
              <a:t> pão para os pobres </a:t>
            </a:r>
            <a:r>
              <a:rPr lang="pt-BR" sz="3200" dirty="0">
                <a:solidFill>
                  <a:srgbClr val="FF0000"/>
                </a:solidFill>
              </a:rPr>
              <a:t>e </a:t>
            </a:r>
            <a:r>
              <a:rPr lang="pt-BR" sz="3200" dirty="0" err="1">
                <a:solidFill>
                  <a:srgbClr val="FF0000"/>
                </a:solidFill>
              </a:rPr>
              <a:t>necessi-tados</a:t>
            </a:r>
            <a:r>
              <a:rPr lang="pt-BR" sz="3200" dirty="0">
                <a:solidFill>
                  <a:srgbClr val="FF0000"/>
                </a:solidFill>
              </a:rPr>
              <a:t> do mundo: isso ensina o Senhor.</a:t>
            </a:r>
          </a:p>
          <a:p>
            <a:pPr marL="0" indent="0">
              <a:spcBef>
                <a:spcPts val="0"/>
              </a:spcBef>
              <a:buNone/>
            </a:pPr>
            <a:endParaRPr lang="pt-BR" sz="12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3200" dirty="0">
                <a:solidFill>
                  <a:srgbClr val="FF0000"/>
                </a:solidFill>
              </a:rPr>
              <a:t>Que a comunhão </a:t>
            </a:r>
            <a:r>
              <a:rPr lang="pt-BR" sz="3200" dirty="0" err="1">
                <a:solidFill>
                  <a:srgbClr val="FF0000"/>
                </a:solidFill>
              </a:rPr>
              <a:t>intra-litúrgica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b="1" dirty="0">
                <a:solidFill>
                  <a:srgbClr val="FF0000"/>
                </a:solidFill>
              </a:rPr>
              <a:t>alimente</a:t>
            </a:r>
            <a:r>
              <a:rPr lang="pt-BR" sz="3200" dirty="0">
                <a:solidFill>
                  <a:srgbClr val="FF0000"/>
                </a:solidFill>
              </a:rPr>
              <a:t> o trabalho pela paz e fraternidade no mundo.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pic>
        <p:nvPicPr>
          <p:cNvPr id="44035" name="Imagen 3" descr="por-la-paz-formado-p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26" y="2257931"/>
            <a:ext cx="480060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title"/>
          </p:nvPr>
        </p:nvSpPr>
        <p:spPr>
          <a:xfrm>
            <a:off x="792163" y="188640"/>
            <a:ext cx="7570787" cy="144016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4400" b="1" dirty="0">
                <a:latin typeface="Candara" charset="0"/>
                <a:ea typeface="ＭＳ Ｐゴシック" charset="0"/>
                <a:cs typeface="ＭＳ Ｐゴシック" charset="0"/>
              </a:rPr>
              <a:t>Uma liturgia que impulsione a construir um mundo de irmãos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1"/>
          </p:nvPr>
        </p:nvSpPr>
        <p:spPr>
          <a:xfrm>
            <a:off x="107504" y="1772816"/>
            <a:ext cx="4032448" cy="496855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t-BR" sz="3200" dirty="0">
                <a:solidFill>
                  <a:srgbClr val="FF0000"/>
                </a:solidFill>
              </a:rPr>
              <a:t>“Misericórdia quero, não sacrifícios” (Os 6,6)</a:t>
            </a:r>
          </a:p>
          <a:p>
            <a:pPr>
              <a:spcBef>
                <a:spcPts val="600"/>
              </a:spcBef>
            </a:pPr>
            <a:r>
              <a:rPr lang="pt-BR" sz="3200" dirty="0">
                <a:solidFill>
                  <a:srgbClr val="00B0F0"/>
                </a:solidFill>
              </a:rPr>
              <a:t>O culto não pode contradizer o projeto de Deus: a Civilização do Amor, o Reino...</a:t>
            </a:r>
          </a:p>
        </p:txBody>
      </p:sp>
      <p:pic>
        <p:nvPicPr>
          <p:cNvPr id="5" name="Imagen 4" descr="3198702973_de53b268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3341313" cy="2505985"/>
          </a:xfrm>
          <a:prstGeom prst="rect">
            <a:avLst/>
          </a:prstGeom>
        </p:spPr>
      </p:pic>
      <p:pic>
        <p:nvPicPr>
          <p:cNvPr id="4" name="Marcador de contenido 3" descr="Religiosa Caridad con anciano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10324"/>
          <a:stretch>
            <a:fillRect/>
          </a:stretch>
        </p:blipFill>
        <p:spPr>
          <a:xfrm>
            <a:off x="6444207" y="3789040"/>
            <a:ext cx="2558987" cy="3088236"/>
          </a:xfrm>
        </p:spPr>
      </p:pic>
    </p:spTree>
    <p:extLst>
      <p:ext uri="{BB962C8B-B14F-4D97-AF65-F5344CB8AC3E}">
        <p14:creationId xmlns:p14="http://schemas.microsoft.com/office/powerpoint/2010/main" val="29877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3"/>
          <p:cNvSpPr>
            <a:spLocks noGrp="1"/>
          </p:cNvSpPr>
          <p:nvPr>
            <p:ph type="title"/>
          </p:nvPr>
        </p:nvSpPr>
        <p:spPr>
          <a:xfrm>
            <a:off x="179512" y="1447800"/>
            <a:ext cx="8812088" cy="4141440"/>
          </a:xfrm>
        </p:spPr>
        <p:txBody>
          <a:bodyPr/>
          <a:lstStyle/>
          <a:p>
            <a:pPr eaLnBrk="1" hangingPunct="1"/>
            <a:r>
              <a:rPr lang="es-ES_tradnl" b="1" dirty="0">
                <a:latin typeface="Mistral" charset="0"/>
                <a:ea typeface="ＭＳ Ｐゴシック" charset="0"/>
                <a:cs typeface="ＭＳ Ｐゴシック" charset="0"/>
              </a:rPr>
              <a:t>III. PARA UMA LITURGIA SIGNIFICATIVA</a:t>
            </a:r>
          </a:p>
        </p:txBody>
      </p:sp>
      <p:sp>
        <p:nvSpPr>
          <p:cNvPr id="45058" name="Marcador de texto 4"/>
          <p:cNvSpPr>
            <a:spLocks noGrp="1"/>
          </p:cNvSpPr>
          <p:nvPr>
            <p:ph type="body" idx="1"/>
          </p:nvPr>
        </p:nvSpPr>
        <p:spPr>
          <a:xfrm>
            <a:off x="1854200" y="3576638"/>
            <a:ext cx="5446713" cy="830262"/>
          </a:xfrm>
        </p:spPr>
        <p:txBody>
          <a:bodyPr/>
          <a:lstStyle/>
          <a:p>
            <a:pPr eaLnBrk="1" hangingPunct="1"/>
            <a:endParaRPr lang="es-ES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Imagen 3" descr="MinoCenaEcologica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81" y="0"/>
            <a:ext cx="6143455" cy="30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ie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056784" cy="59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63688" y="1916832"/>
            <a:ext cx="6054114" cy="2190105"/>
          </a:xfrm>
        </p:spPr>
        <p:txBody>
          <a:bodyPr/>
          <a:lstStyle/>
          <a:p>
            <a:r>
              <a:rPr lang="pt-BR" sz="8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Uma liturgia significativa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62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5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s-ES_tradnl" sz="3600" b="1" dirty="0" err="1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</a:t>
            </a:r>
            <a:r>
              <a:rPr lang="es-ES_tradnl" sz="3600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 liturgia significativa</a:t>
            </a:r>
            <a:endParaRPr lang="es-ES_tradnl" sz="3600" dirty="0">
              <a:solidFill>
                <a:srgbClr val="FFFF00"/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2615953" y="-1695400"/>
            <a:ext cx="2687959" cy="6840759"/>
          </a:xfrm>
        </p:spPr>
        <p:txBody>
          <a:bodyPr/>
          <a:lstStyle/>
          <a:p>
            <a:pPr algn="ctr"/>
            <a:r>
              <a:rPr lang="pt-BR" sz="3200" dirty="0"/>
              <a:t>Um primeiro sentido desta expressão se relaciona com a ritualidade, com a </a:t>
            </a:r>
            <a:r>
              <a:rPr lang="pt-BR" sz="3200" i="1" dirty="0" err="1"/>
              <a:t>ars</a:t>
            </a:r>
            <a:r>
              <a:rPr lang="pt-BR" sz="3200" i="1" dirty="0"/>
              <a:t> </a:t>
            </a:r>
            <a:r>
              <a:rPr lang="pt-BR" sz="3200" i="1" dirty="0" err="1"/>
              <a:t>celebrandi</a:t>
            </a:r>
            <a:r>
              <a:rPr lang="pt-BR" sz="3200" i="1" dirty="0"/>
              <a:t>: </a:t>
            </a:r>
            <a:r>
              <a:rPr lang="pt-BR" sz="3200" b="1" dirty="0"/>
              <a:t>que os sinais signifiquem, que não sejam in – significantes, mas significativos</a:t>
            </a:r>
            <a:r>
              <a:rPr lang="pt-BR" sz="3200" dirty="0"/>
              <a:t>.</a:t>
            </a:r>
          </a:p>
        </p:txBody>
      </p:sp>
      <p:pic>
        <p:nvPicPr>
          <p:cNvPr id="3" name="Imagen 2" descr="Liturgia 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05732"/>
            <a:ext cx="4860032" cy="364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6"/>
          <p:cNvSpPr>
            <a:spLocks noGrp="1"/>
          </p:cNvSpPr>
          <p:nvPr>
            <p:ph type="title"/>
          </p:nvPr>
        </p:nvSpPr>
        <p:spPr>
          <a:xfrm>
            <a:off x="1331640" y="201379"/>
            <a:ext cx="5760640" cy="957282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</a:pPr>
            <a:r>
              <a:rPr lang="pt-BR" sz="2800" b="1" dirty="0">
                <a:latin typeface="Candara" charset="0"/>
                <a:ea typeface="ＭＳ Ｐゴシック" charset="0"/>
                <a:cs typeface="ＭＳ Ｐゴシック" charset="0"/>
              </a:rPr>
              <a:t>A Conferência de APARECIDA abriu uma oportunidade extraordinária:</a:t>
            </a:r>
            <a:endParaRPr lang="pt-BR" sz="28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7" name="Marcador de contenido 2" descr="logo aparecida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5"/>
          <a:stretch>
            <a:fillRect/>
          </a:stretch>
        </p:blipFill>
        <p:spPr>
          <a:xfrm>
            <a:off x="6242050" y="2060575"/>
            <a:ext cx="2901950" cy="2636838"/>
          </a:xfrm>
        </p:spPr>
      </p:pic>
      <p:sp>
        <p:nvSpPr>
          <p:cNvPr id="4" name="CuadroTexto 3"/>
          <p:cNvSpPr txBox="1"/>
          <p:nvPr/>
        </p:nvSpPr>
        <p:spPr>
          <a:xfrm>
            <a:off x="685488" y="1486168"/>
            <a:ext cx="5545137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tx2"/>
                </a:solidFill>
                <a:latin typeface="Candara" charset="0"/>
              </a:rPr>
              <a:t>Voltar à novidade de </a:t>
            </a:r>
            <a:r>
              <a:rPr lang="pt-BR" sz="4000" b="1" dirty="0">
                <a:solidFill>
                  <a:srgbClr val="FF0000"/>
                </a:solidFill>
                <a:latin typeface="Candara" charset="0"/>
              </a:rPr>
              <a:t>uma Igreja missionária</a:t>
            </a:r>
            <a:r>
              <a:rPr lang="pt-BR" sz="4000" b="1" dirty="0">
                <a:solidFill>
                  <a:schemeClr val="tx2"/>
                </a:solidFill>
                <a:latin typeface="Candara" charset="0"/>
              </a:rPr>
              <a:t>, aos grandes valores e </a:t>
            </a:r>
            <a:r>
              <a:rPr lang="pt-BR" sz="4000" b="1" dirty="0">
                <a:solidFill>
                  <a:srgbClr val="FF0000"/>
                </a:solidFill>
                <a:latin typeface="Candara" charset="0"/>
              </a:rPr>
              <a:t>critérios do Evangelho</a:t>
            </a:r>
            <a:r>
              <a:rPr lang="pt-BR" sz="4000" b="1" dirty="0">
                <a:solidFill>
                  <a:schemeClr val="tx2"/>
                </a:solidFill>
                <a:latin typeface="Candara" charset="0"/>
              </a:rPr>
              <a:t> e às nossas melhores  </a:t>
            </a:r>
            <a:r>
              <a:rPr lang="pt-BR" sz="4000" b="1" dirty="0">
                <a:solidFill>
                  <a:srgbClr val="FF0000"/>
                </a:solidFill>
                <a:latin typeface="Candara" charset="0"/>
              </a:rPr>
              <a:t>tradições</a:t>
            </a:r>
            <a:r>
              <a:rPr lang="pt-BR" sz="4000" b="1" dirty="0">
                <a:solidFill>
                  <a:schemeClr val="tx2"/>
                </a:solidFill>
                <a:latin typeface="Candara" charset="0"/>
              </a:rPr>
              <a:t> </a:t>
            </a:r>
            <a:r>
              <a:rPr lang="pt-BR" sz="4000" b="1" dirty="0">
                <a:solidFill>
                  <a:srgbClr val="FF0000"/>
                </a:solidFill>
                <a:latin typeface="Candara" charset="0"/>
              </a:rPr>
              <a:t>eclesiais</a:t>
            </a:r>
            <a:r>
              <a:rPr lang="es-ES_tradnl" sz="4000" b="1" dirty="0">
                <a:solidFill>
                  <a:schemeClr val="tx2"/>
                </a:solidFill>
                <a:latin typeface="Candara" charset="0"/>
              </a:rPr>
              <a:t>.</a:t>
            </a:r>
            <a:endParaRPr lang="es-E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5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significativa</a:t>
            </a:r>
            <a:endParaRPr lang="pt-BR" sz="36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2692512" y="-1258801"/>
            <a:ext cx="2880322" cy="6495282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pt-BR" dirty="0"/>
              <a:t>Importa </a:t>
            </a:r>
            <a:r>
              <a:rPr lang="pt-BR" b="1" dirty="0"/>
              <a:t>a verdade dos sinais.</a:t>
            </a:r>
          </a:p>
          <a:p>
            <a:pPr>
              <a:spcBef>
                <a:spcPts val="600"/>
              </a:spcBef>
            </a:pPr>
            <a:r>
              <a:rPr lang="pt-BR" dirty="0"/>
              <a:t>A verdade das horas de oração,</a:t>
            </a:r>
          </a:p>
          <a:p>
            <a:pPr>
              <a:spcBef>
                <a:spcPts val="600"/>
              </a:spcBef>
            </a:pPr>
            <a:r>
              <a:rPr lang="pt-BR" dirty="0"/>
              <a:t>As unções.... significativas,</a:t>
            </a:r>
          </a:p>
          <a:p>
            <a:pPr>
              <a:spcBef>
                <a:spcPts val="600"/>
              </a:spcBef>
            </a:pPr>
            <a:r>
              <a:rPr lang="pt-BR" dirty="0"/>
              <a:t>O sinal da paz... de verdade;</a:t>
            </a:r>
          </a:p>
          <a:p>
            <a:pPr>
              <a:spcBef>
                <a:spcPts val="600"/>
              </a:spcBef>
            </a:pPr>
            <a:r>
              <a:rPr lang="pt-BR" dirty="0"/>
              <a:t>As expressões ... de festa...</a:t>
            </a:r>
          </a:p>
        </p:txBody>
      </p:sp>
      <p:pic>
        <p:nvPicPr>
          <p:cNvPr id="4" name="Imagen 3" descr="DedicAl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55521"/>
            <a:ext cx="5352256" cy="3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6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6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6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6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6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6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6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6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5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solidFill>
                  <a:srgbClr val="FFFF00"/>
                </a:solidFill>
                <a:latin typeface="Candara" charset="0"/>
                <a:ea typeface="ＭＳ Ｐゴシック" charset="0"/>
                <a:cs typeface="ＭＳ Ｐゴシック" charset="0"/>
              </a:rPr>
              <a:t>Uma liturgia significativa</a:t>
            </a:r>
            <a:endParaRPr lang="pt-BR" sz="36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2776236" y="-1414763"/>
            <a:ext cx="2751095" cy="6936432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pt-BR" dirty="0"/>
              <a:t>Uma segunda dimensão é: a liturgia seja significativa </a:t>
            </a:r>
            <a:r>
              <a:rPr lang="pt-BR" b="1" dirty="0"/>
              <a:t> na vida de quem a celebra</a:t>
            </a:r>
            <a:r>
              <a:rPr lang="pt-BR" dirty="0"/>
              <a:t>:</a:t>
            </a:r>
          </a:p>
          <a:p>
            <a:pPr>
              <a:spcBef>
                <a:spcPts val="1200"/>
              </a:spcBef>
            </a:pPr>
            <a:r>
              <a:rPr lang="pt-BR" dirty="0"/>
              <a:t>Lugar que ocupa em sua vida</a:t>
            </a:r>
          </a:p>
          <a:p>
            <a:pPr>
              <a:spcBef>
                <a:spcPts val="1200"/>
              </a:spcBef>
            </a:pPr>
            <a:r>
              <a:rPr lang="pt-BR" dirty="0"/>
              <a:t>Consciência e formação com que a celebra</a:t>
            </a:r>
          </a:p>
          <a:p>
            <a:pPr>
              <a:spcBef>
                <a:spcPts val="1200"/>
              </a:spcBef>
            </a:pPr>
            <a:r>
              <a:rPr lang="pt-BR" dirty="0"/>
              <a:t>Qualidade de sua participação.</a:t>
            </a:r>
          </a:p>
        </p:txBody>
      </p:sp>
      <p:pic>
        <p:nvPicPr>
          <p:cNvPr id="3" name="Imagen 2" descr="Ofrenda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53897"/>
            <a:ext cx="4272137" cy="32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1640" y="2204247"/>
            <a:ext cx="5878761" cy="1470025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Albertus Extra Bold" panose="020E0802040304020204" pitchFamily="34" charset="0"/>
              </a:rPr>
              <a:t>Uma liturgia </a:t>
            </a:r>
            <a:r>
              <a:rPr lang="pt-B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inculturada</a:t>
            </a:r>
            <a:endParaRPr lang="pt-BR" dirty="0"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7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ítulo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/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Uma liturgia </a:t>
            </a:r>
            <a:r>
              <a:rPr lang="pt-BR" sz="3600" b="1" dirty="0" err="1">
                <a:latin typeface="Candara" charset="0"/>
                <a:ea typeface="ＭＳ Ｐゴシック" charset="0"/>
                <a:cs typeface="ＭＳ Ｐゴシック" charset="0"/>
              </a:rPr>
              <a:t>inculturada</a:t>
            </a: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endParaRPr lang="pt-BR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870980" y="1224"/>
            <a:ext cx="6033889" cy="7128791"/>
          </a:xfrm>
        </p:spPr>
        <p:txBody>
          <a:bodyPr/>
          <a:lstStyle/>
          <a:p>
            <a:r>
              <a:rPr lang="pt-BR" sz="3200" dirty="0">
                <a:solidFill>
                  <a:srgbClr val="FF0000"/>
                </a:solidFill>
              </a:rPr>
              <a:t>Todo ritual adquire vida só quando se celebra numa comunidade concreta: aí já começa sua inculturação.</a:t>
            </a:r>
          </a:p>
        </p:txBody>
      </p:sp>
      <p:pic>
        <p:nvPicPr>
          <p:cNvPr id="3" name="Imagen 2" descr="Liturgia 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1" y="2232248"/>
            <a:ext cx="5916149" cy="4437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ítulo 1"/>
          <p:cNvSpPr>
            <a:spLocks noGrp="1"/>
          </p:cNvSpPr>
          <p:nvPr>
            <p:ph type="title" orient="vert"/>
          </p:nvPr>
        </p:nvSpPr>
        <p:spPr>
          <a:xfrm>
            <a:off x="7620000" y="116632"/>
            <a:ext cx="1447800" cy="6480720"/>
          </a:xfrm>
        </p:spPr>
        <p:txBody>
          <a:bodyPr/>
          <a:lstStyle/>
          <a:p>
            <a:pPr eaLnBrk="1" hangingPunct="1"/>
            <a:r>
              <a:rPr lang="pt-BR" sz="4400" b="1" dirty="0">
                <a:latin typeface="Candara" charset="0"/>
                <a:ea typeface="ＭＳ Ｐゴシック" charset="0"/>
                <a:cs typeface="ＭＳ Ｐゴシック" charset="0"/>
              </a:rPr>
              <a:t>Uma liturgia </a:t>
            </a:r>
            <a:r>
              <a:rPr lang="pt-BR" sz="4400" b="1" dirty="0" err="1">
                <a:latin typeface="Candara" charset="0"/>
                <a:ea typeface="ＭＳ Ｐゴシック" charset="0"/>
                <a:cs typeface="ＭＳ Ｐゴシック" charset="0"/>
              </a:rPr>
              <a:t>inculturada</a:t>
            </a:r>
            <a:r>
              <a:rPr lang="pt-BR" sz="4400" b="1" dirty="0"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endParaRPr lang="pt-BR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2159732" y="-1575556"/>
            <a:ext cx="3384376" cy="7056784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pt-BR" sz="3200" dirty="0">
                <a:solidFill>
                  <a:srgbClr val="C00000"/>
                </a:solidFill>
              </a:rPr>
              <a:t>A inculturação é um processo permanente, lento e complexo. Não resiste a simplificações….</a:t>
            </a:r>
          </a:p>
          <a:p>
            <a:pPr>
              <a:spcBef>
                <a:spcPts val="1200"/>
              </a:spcBef>
            </a:pPr>
            <a:r>
              <a:rPr lang="pt-BR" dirty="0">
                <a:solidFill>
                  <a:srgbClr val="FF0000"/>
                </a:solidFill>
              </a:rPr>
              <a:t>…porém, também não pode ser ignorado, sobretudo num mundo plural e em mudança como o nosso.</a:t>
            </a:r>
          </a:p>
        </p:txBody>
      </p:sp>
      <p:pic>
        <p:nvPicPr>
          <p:cNvPr id="3" name="Imagen 2" descr="Danza altar Ezzat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66497"/>
            <a:ext cx="4443078" cy="3332309"/>
          </a:xfrm>
          <a:prstGeom prst="rect">
            <a:avLst/>
          </a:prstGeom>
        </p:spPr>
      </p:pic>
      <p:pic>
        <p:nvPicPr>
          <p:cNvPr id="4" name="Imagen 3" descr="3estolaslatinoamerican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5024"/>
            <a:ext cx="3202278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6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t Nicolas Heremence in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3258616" cy="2313617"/>
          </a:xfrm>
          <a:prstGeom prst="rect">
            <a:avLst/>
          </a:prstGeom>
        </p:spPr>
      </p:pic>
      <p:sp>
        <p:nvSpPr>
          <p:cNvPr id="47105" name="Título 1"/>
          <p:cNvSpPr>
            <a:spLocks noGrp="1"/>
          </p:cNvSpPr>
          <p:nvPr>
            <p:ph type="title" orient="vert"/>
          </p:nvPr>
        </p:nvSpPr>
        <p:spPr>
          <a:xfrm>
            <a:off x="7620000" y="188640"/>
            <a:ext cx="1447800" cy="6192687"/>
          </a:xfrm>
        </p:spPr>
        <p:txBody>
          <a:bodyPr/>
          <a:lstStyle/>
          <a:p>
            <a:pPr eaLnBrk="1" hangingPunct="1"/>
            <a:r>
              <a:rPr lang="pt-BR" sz="4400" b="1" dirty="0">
                <a:latin typeface="Candara" charset="0"/>
                <a:ea typeface="ＭＳ Ｐゴシック" charset="0"/>
                <a:cs typeface="ＭＳ Ｐゴシック" charset="0"/>
              </a:rPr>
              <a:t>Uma liturgia </a:t>
            </a:r>
            <a:r>
              <a:rPr lang="pt-BR" sz="4400" b="1" dirty="0" err="1">
                <a:latin typeface="Candara" charset="0"/>
                <a:ea typeface="ＭＳ Ｐゴシック" charset="0"/>
                <a:cs typeface="ＭＳ Ｐゴシック" charset="0"/>
              </a:rPr>
              <a:t>inculturada</a:t>
            </a:r>
            <a:r>
              <a:rPr lang="pt-BR" sz="4400" b="1" dirty="0"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906983" y="-34778"/>
            <a:ext cx="6033889" cy="7200800"/>
          </a:xfrm>
        </p:spPr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A inculturação  é uma das dimensões mais importantes e, às vezes, mais complexas da liturgia. Porém, quando se alcança, pode dar muitos bons frutos.</a:t>
            </a:r>
          </a:p>
        </p:txBody>
      </p:sp>
      <p:pic>
        <p:nvPicPr>
          <p:cNvPr id="47107" name="Imagen 3" descr="FelipeArizmendiChiap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92" y="3652289"/>
            <a:ext cx="2386608" cy="31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Capilla Sn Mateo 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0" y="4437112"/>
            <a:ext cx="3227850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7624" y="2060848"/>
            <a:ext cx="6480720" cy="2376264"/>
          </a:xfrm>
        </p:spPr>
        <p:txBody>
          <a:bodyPr/>
          <a:lstStyle/>
          <a:p>
            <a:r>
              <a:rPr lang="pt-BR" dirty="0">
                <a:solidFill>
                  <a:srgbClr val="C00000"/>
                </a:solidFill>
                <a:latin typeface="Albertus Extra Bold" panose="020E0802040304020204" pitchFamily="34" charset="0"/>
              </a:rPr>
              <a:t>A importância da catequese mistagógica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77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ndara" charset="0"/>
                <a:ea typeface="ＭＳ Ｐゴシック" charset="0"/>
                <a:cs typeface="ＭＳ Ｐゴシック" charset="0"/>
              </a:rPr>
              <a:t>A importância da catequese mistagógica</a:t>
            </a:r>
            <a:endParaRPr lang="pt-BR" sz="4400" dirty="0">
              <a:solidFill>
                <a:schemeClr val="accent6">
                  <a:lumMod val="50000"/>
                </a:schemeClr>
              </a:solidFill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3251684" y="-2235463"/>
            <a:ext cx="1656184" cy="70804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3600" dirty="0"/>
              <a:t>Interpretação dos ritos à luz dos acontecimentos salvíficos, segundo a Tradição viva da Igreja.</a:t>
            </a:r>
          </a:p>
        </p:txBody>
      </p:sp>
      <p:pic>
        <p:nvPicPr>
          <p:cNvPr id="3" name="Imagen 2" descr="Resucitado 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95372"/>
            <a:ext cx="4104456" cy="4094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ndara" charset="0"/>
                <a:ea typeface="ＭＳ Ｐゴシック" charset="0"/>
                <a:cs typeface="ＭＳ Ｐゴシック" charset="0"/>
              </a:rPr>
              <a:t>A importância da catequese mistagógica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3412591" y="-2050890"/>
            <a:ext cx="1368153" cy="6423272"/>
          </a:xfrm>
        </p:spPr>
        <p:txBody>
          <a:bodyPr/>
          <a:lstStyle/>
          <a:p>
            <a:r>
              <a:rPr lang="pt-BR" sz="3600" dirty="0"/>
              <a:t>Introduzir  no significado dos sinais contidos nos ritos.</a:t>
            </a:r>
          </a:p>
        </p:txBody>
      </p:sp>
      <p:pic>
        <p:nvPicPr>
          <p:cNvPr id="3" name="Imagen 2" descr="OrdenaciónMatías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56185"/>
            <a:ext cx="3921899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ndara" charset="0"/>
                <a:ea typeface="ＭＳ Ｐゴシック" charset="0"/>
                <a:cs typeface="ＭＳ Ｐゴシック" charset="0"/>
              </a:rPr>
              <a:t>A importância da catequese mistagógica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Marcador de texto vertical 1"/>
          <p:cNvSpPr>
            <a:spLocks noGrp="1"/>
          </p:cNvSpPr>
          <p:nvPr>
            <p:ph type="body" orient="vert" idx="1"/>
          </p:nvPr>
        </p:nvSpPr>
        <p:spPr>
          <a:xfrm rot="16200000">
            <a:off x="3349215" y="-2402299"/>
            <a:ext cx="1077420" cy="684076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Ensinar o significado dos ritos em relação com a vida cristã em todas suas facetas.</a:t>
            </a:r>
          </a:p>
        </p:txBody>
      </p:sp>
      <p:pic>
        <p:nvPicPr>
          <p:cNvPr id="3" name="Imagen 2" descr="Amasa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691" y="2168862"/>
            <a:ext cx="4896546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Carmelitas Lagunilla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>
            <a:fillRect/>
          </a:stretch>
        </p:blipFill>
        <p:spPr/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379984" y="476672"/>
            <a:ext cx="3613792" cy="5097809"/>
          </a:xfrm>
        </p:spPr>
        <p:txBody>
          <a:bodyPr>
            <a:noAutofit/>
          </a:bodyPr>
          <a:lstStyle/>
          <a:p>
            <a:r>
              <a:rPr lang="pt-BR" sz="4000" dirty="0"/>
              <a:t>A avaliação da liturgia reformada pelo Concílio Vaticano II é, no conjunto, </a:t>
            </a:r>
            <a:r>
              <a:rPr lang="es-ES" sz="4000" b="1" dirty="0"/>
              <a:t>MUITO</a:t>
            </a:r>
            <a:r>
              <a:rPr lang="es-ES" sz="4000" dirty="0"/>
              <a:t> </a:t>
            </a:r>
            <a:r>
              <a:rPr lang="es-ES" sz="4000" b="1" dirty="0"/>
              <a:t>POSITIVA</a:t>
            </a:r>
            <a:r>
              <a:rPr lang="es-E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8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B140906-1936-2354-9BAA-1EFE530CF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-308626" y="1836288"/>
            <a:ext cx="5601870" cy="3185425"/>
          </a:xfrm>
        </p:spPr>
        <p:txBody>
          <a:bodyPr/>
          <a:lstStyle/>
          <a:p>
            <a:pPr marL="0" indent="0" algn="ctr">
              <a:buNone/>
            </a:pPr>
            <a:r>
              <a:rPr lang="pt-BR" sz="3600" dirty="0">
                <a:latin typeface="Albertus Extra Bold"/>
              </a:rPr>
              <a:t>“A vida cristã é um caminho contínuo de crescimento: somos chamados a nos deixar formar com alegria e em comunhão”</a:t>
            </a:r>
            <a:r>
              <a:rPr lang="pt-BR" dirty="0"/>
              <a:t> (DD 62)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72318EE-8055-E1F8-3DF2-D19B0ECEC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20000" y="381000"/>
            <a:ext cx="1447800" cy="56975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ndara" charset="0"/>
                <a:ea typeface="ＭＳ Ｐゴシック" charset="0"/>
                <a:cs typeface="ＭＳ Ｐゴシック" charset="0"/>
              </a:rPr>
              <a:t>A importância da catequese mistagógica</a:t>
            </a:r>
            <a:endParaRPr lang="es-ES_tradnl" sz="4400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Imagen 5" descr="293c3d4aee.jpg">
            <a:extLst>
              <a:ext uri="{FF2B5EF4-FFF2-40B4-BE49-F238E27FC236}">
                <a16:creationId xmlns:a16="http://schemas.microsoft.com/office/drawing/2014/main" id="{F4002961-7C57-D676-AE81-29D7A57DD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990">
            <a:off x="4668385" y="1491774"/>
            <a:ext cx="2728487" cy="38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4063_o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3888673"/>
            <a:ext cx="3652457" cy="2647552"/>
          </a:xfrm>
          <a:prstGeom prst="rect">
            <a:avLst/>
          </a:prstGeom>
        </p:spPr>
      </p:pic>
      <p:pic>
        <p:nvPicPr>
          <p:cNvPr id="8" name="Imagen 7" descr="6767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7" y="534002"/>
            <a:ext cx="3869886" cy="270892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78F63E-7A42-4B34-B976-BDC5C4576022}"/>
              </a:ext>
            </a:extLst>
          </p:cNvPr>
          <p:cNvSpPr txBox="1"/>
          <p:nvPr/>
        </p:nvSpPr>
        <p:spPr>
          <a:xfrm>
            <a:off x="685349" y="3372260"/>
            <a:ext cx="426217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800" b="1" dirty="0">
                <a:solidFill>
                  <a:srgbClr val="A10101"/>
                </a:solidFill>
                <a:latin typeface="Albertus Extra Bold"/>
              </a:rPr>
              <a:t>A Páscoa </a:t>
            </a:r>
            <a:r>
              <a:rPr lang="pt-BR" sz="2800" dirty="0">
                <a:latin typeface="Albertus Extra Bold"/>
              </a:rPr>
              <a:t>dos foi dada, deixemo-nos envolver pelo desejo que o Senhor continua a ter de poder comê-la conosco. Sob o olhar de </a:t>
            </a:r>
            <a:r>
              <a:rPr lang="pt-BR" sz="2800" b="1" dirty="0">
                <a:solidFill>
                  <a:srgbClr val="A10101"/>
                </a:solidFill>
                <a:latin typeface="Albertus Extra Bold"/>
              </a:rPr>
              <a:t>Maria</a:t>
            </a:r>
            <a:r>
              <a:rPr lang="pt-BR" sz="2800" dirty="0">
                <a:latin typeface="Albertus Extra Bold"/>
              </a:rPr>
              <a:t>, Mãe da Igreja” </a:t>
            </a:r>
            <a:r>
              <a:rPr lang="pt-BR" sz="2400" dirty="0">
                <a:latin typeface="Albertus Extra Bold"/>
              </a:rPr>
              <a:t>(DD 65, conclusão)</a:t>
            </a:r>
            <a:endParaRPr lang="pt-BR" sz="2800" dirty="0">
              <a:latin typeface="Albertus Extra Bold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3EB189F-E64F-56B9-806C-49CC01907FDA}"/>
              </a:ext>
            </a:extLst>
          </p:cNvPr>
          <p:cNvSpPr txBox="1"/>
          <p:nvPr/>
        </p:nvSpPr>
        <p:spPr>
          <a:xfrm>
            <a:off x="4730097" y="404664"/>
            <a:ext cx="38698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800" dirty="0">
                <a:latin typeface="Albertus Extra Bold"/>
              </a:rPr>
              <a:t>“Abandonemos as controvérsias para </a:t>
            </a:r>
            <a:r>
              <a:rPr lang="pt-BR" sz="2800" b="1" dirty="0">
                <a:solidFill>
                  <a:srgbClr val="FF0000"/>
                </a:solidFill>
                <a:latin typeface="Albertus Extra Bold"/>
              </a:rPr>
              <a:t>ouvirmos juntos o que o Espírito diz à Igreja</a:t>
            </a:r>
            <a:r>
              <a:rPr lang="pt-BR" sz="2800" dirty="0">
                <a:latin typeface="Albertus Extra Bold"/>
              </a:rPr>
              <a:t>, guardemos a </a:t>
            </a:r>
            <a:r>
              <a:rPr lang="pt-BR" sz="2800" b="1" dirty="0">
                <a:solidFill>
                  <a:srgbClr val="FF0000"/>
                </a:solidFill>
                <a:latin typeface="Albertus Extra Bold"/>
              </a:rPr>
              <a:t>comunhão</a:t>
            </a:r>
            <a:r>
              <a:rPr lang="pt-BR" sz="2800" dirty="0">
                <a:latin typeface="Albertus Extra Bold"/>
              </a:rPr>
              <a:t>, continuemos a nos </a:t>
            </a:r>
            <a:r>
              <a:rPr lang="pt-BR" sz="2800" b="1" dirty="0">
                <a:solidFill>
                  <a:srgbClr val="FF0000"/>
                </a:solidFill>
                <a:latin typeface="Albertus Extra Bold"/>
              </a:rPr>
              <a:t>maravilhar com a beleza da Liturgia</a:t>
            </a:r>
            <a:r>
              <a:rPr lang="pt-BR" sz="2800" dirty="0">
                <a:latin typeface="Albertus Extra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9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227112"/>
          </a:xfrm>
        </p:spPr>
        <p:txBody>
          <a:bodyPr/>
          <a:lstStyle/>
          <a:p>
            <a:endParaRPr lang="es-ES" sz="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81000" y="381001"/>
            <a:ext cx="5343128" cy="5928319"/>
          </a:xfrm>
        </p:spPr>
        <p:txBody>
          <a:bodyPr>
            <a:noAutofit/>
          </a:bodyPr>
          <a:lstStyle/>
          <a:p>
            <a:pPr algn="l"/>
            <a:r>
              <a:rPr lang="pt-BR" sz="3200" dirty="0"/>
              <a:t>As interpretações extremas ou ideologizadas de liturgia, os abusos na celebração e na presidência, a nostalgia de grupos minoritários a um retorno à liturgia tridentina,</a:t>
            </a:r>
            <a:br>
              <a:rPr lang="pt-BR" sz="3200" dirty="0"/>
            </a:br>
            <a:r>
              <a:rPr lang="pt-BR" sz="3200" dirty="0"/>
              <a:t>a perda do sentido de Deus que tem afetado a vivência litúrgica no mundo ocidental </a:t>
            </a:r>
            <a:r>
              <a:rPr lang="pt-BR" sz="3200" b="1" dirty="0">
                <a:solidFill>
                  <a:srgbClr val="FF0000"/>
                </a:solidFill>
              </a:rPr>
              <a:t>… tudo isso não obscurece os pilares da grande reforma do Vaticano II.</a:t>
            </a:r>
          </a:p>
        </p:txBody>
      </p:sp>
      <p:pic>
        <p:nvPicPr>
          <p:cNvPr id="7" name="Marcador de posición de imagen 6" descr="100_201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>
            <a:fillRect/>
          </a:stretch>
        </p:blipFill>
        <p:spPr>
          <a:xfrm>
            <a:off x="5703890" y="1106709"/>
            <a:ext cx="3289167" cy="4914579"/>
          </a:xfrm>
        </p:spPr>
      </p:pic>
    </p:spTree>
    <p:extLst>
      <p:ext uri="{BB962C8B-B14F-4D97-AF65-F5344CB8AC3E}">
        <p14:creationId xmlns:p14="http://schemas.microsoft.com/office/powerpoint/2010/main" val="3358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854200" y="3694113"/>
            <a:ext cx="1133475" cy="239712"/>
          </a:xfrm>
        </p:spPr>
        <p:txBody>
          <a:bodyPr/>
          <a:lstStyle/>
          <a:p>
            <a:pPr>
              <a:defRPr/>
            </a:pPr>
            <a:endParaRPr lang="es-ES" sz="800" dirty="0"/>
          </a:p>
        </p:txBody>
      </p:sp>
      <p:sp>
        <p:nvSpPr>
          <p:cNvPr id="17410" name="Marcador de contenido 2"/>
          <p:cNvSpPr>
            <a:spLocks noGrp="1"/>
          </p:cNvSpPr>
          <p:nvPr>
            <p:ph type="subTitle" idx="1"/>
          </p:nvPr>
        </p:nvSpPr>
        <p:spPr>
          <a:xfrm>
            <a:off x="684556" y="3694113"/>
            <a:ext cx="7992888" cy="2617688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r>
              <a:rPr lang="pt-BR" sz="7000" b="1" dirty="0">
                <a:latin typeface="Candara" charset="0"/>
                <a:ea typeface="ＭＳ Ｐゴシック" charset="0"/>
                <a:cs typeface="ＭＳ Ｐゴシック" charset="0"/>
              </a:rPr>
              <a:t>Queremos: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70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reafirmar os princípios</a:t>
            </a:r>
            <a:r>
              <a:rPr lang="pt-BR" sz="7000" b="1" dirty="0">
                <a:latin typeface="Candara" charset="0"/>
                <a:ea typeface="ＭＳ Ｐゴシック" charset="0"/>
                <a:cs typeface="ＭＳ Ｐゴシック" charset="0"/>
              </a:rPr>
              <a:t> renovadores da Reforma litúrgica do Concílio Vaticano II, e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t-BR" sz="70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escutar</a:t>
            </a:r>
            <a:r>
              <a:rPr lang="pt-BR" sz="7000" b="1" dirty="0">
                <a:latin typeface="Candara" charset="0"/>
                <a:ea typeface="ＭＳ Ｐゴシック" charset="0"/>
                <a:cs typeface="ＭＳ Ｐゴシック" charset="0"/>
              </a:rPr>
              <a:t> atentamente a voz </a:t>
            </a:r>
            <a:r>
              <a:rPr lang="pt-BR" sz="7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dos</a:t>
            </a:r>
            <a:r>
              <a:rPr lang="pt-BR" sz="70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70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sinais</a:t>
            </a:r>
            <a:r>
              <a:rPr lang="pt-BR" sz="7000" b="1" dirty="0">
                <a:solidFill>
                  <a:srgbClr val="A11200"/>
                </a:solidFill>
                <a:latin typeface="Candara" charset="0"/>
                <a:ea typeface="ＭＳ Ｐゴシック" charset="0"/>
                <a:cs typeface="ＭＳ Ｐゴシック" charset="0"/>
              </a:rPr>
              <a:t> da hora atual</a:t>
            </a:r>
            <a:r>
              <a:rPr lang="pt-BR" sz="7000" b="1" dirty="0">
                <a:latin typeface="Candar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120000"/>
              </a:lnSpc>
              <a:defRPr/>
            </a:pPr>
            <a:endParaRPr lang="pt-BR" dirty="0">
              <a:latin typeface="Candar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Imagen 1" descr="timthumb.ph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6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6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6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6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3"/>
          <p:cNvSpPr>
            <a:spLocks noGrp="1"/>
          </p:cNvSpPr>
          <p:nvPr>
            <p:ph type="title"/>
          </p:nvPr>
        </p:nvSpPr>
        <p:spPr>
          <a:xfrm>
            <a:off x="179512" y="39688"/>
            <a:ext cx="8964487" cy="14128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pt-BR" sz="3600" b="1" dirty="0">
                <a:latin typeface="Candara" charset="0"/>
                <a:ea typeface="ＭＳ Ｐゴシック" charset="0"/>
                <a:cs typeface="ＭＳ Ｐゴシック" charset="0"/>
              </a:rPr>
              <a:t>Quais os princípios da Reforma litúrgica?</a:t>
            </a:r>
          </a:p>
        </p:txBody>
      </p:sp>
      <p:sp>
        <p:nvSpPr>
          <p:cNvPr id="18434" name="Marcador de contenido 2"/>
          <p:cNvSpPr>
            <a:spLocks noGrp="1"/>
          </p:cNvSpPr>
          <p:nvPr>
            <p:ph idx="1"/>
          </p:nvPr>
        </p:nvSpPr>
        <p:spPr>
          <a:xfrm>
            <a:off x="323528" y="1700809"/>
            <a:ext cx="4462140" cy="4823816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1 – </a:t>
            </a:r>
            <a:r>
              <a:rPr lang="pt-BR" sz="3200" b="1" dirty="0">
                <a:solidFill>
                  <a:srgbClr val="FF0000"/>
                </a:solidFill>
                <a:latin typeface="Candara" charset="0"/>
                <a:ea typeface="ＭＳ Ｐゴシック" charset="0"/>
                <a:cs typeface="ＭＳ Ｐゴシック" charset="0"/>
              </a:rPr>
              <a:t>A participação ativa </a:t>
            </a:r>
            <a:r>
              <a:rPr lang="pt-BR" sz="3200" b="1" dirty="0">
                <a:latin typeface="Candara" charset="0"/>
                <a:ea typeface="ＭＳ Ｐゴシック" charset="0"/>
                <a:cs typeface="ＭＳ Ｐゴシック" charset="0"/>
              </a:rPr>
              <a:t>de toda a assembleia; </a:t>
            </a:r>
          </a:p>
          <a:p>
            <a:pPr eaLnBrk="1" hangingPunct="1">
              <a:spcBef>
                <a:spcPts val="600"/>
              </a:spcBef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línguas vernáculas;</a:t>
            </a:r>
          </a:p>
          <a:p>
            <a:pPr eaLnBrk="1" hangingPunct="1">
              <a:spcBef>
                <a:spcPts val="600"/>
              </a:spcBef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diversidade dos papeis e ministérios;</a:t>
            </a:r>
          </a:p>
          <a:p>
            <a:pPr eaLnBrk="1" hangingPunct="1">
              <a:spcBef>
                <a:spcPts val="600"/>
              </a:spcBef>
            </a:pPr>
            <a:r>
              <a:rPr lang="pt-BR" sz="3200" dirty="0">
                <a:latin typeface="Candara" charset="0"/>
                <a:ea typeface="ＭＳ Ｐゴシック" charset="0"/>
                <a:cs typeface="ＭＳ Ｐゴシック" charset="0"/>
              </a:rPr>
              <a:t>por meio da música e cantos próprios de cada povo.</a:t>
            </a:r>
          </a:p>
        </p:txBody>
      </p:sp>
      <p:pic>
        <p:nvPicPr>
          <p:cNvPr id="18435" name="Imagen 1" descr="OrdenaciónMatías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36688"/>
            <a:ext cx="4065587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4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fusión">
  <a:themeElements>
    <a:clrScheme name="Infusió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ó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ó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Infusión.thmx</Template>
  <TotalTime>1693</TotalTime>
  <Words>1748</Words>
  <Application>Microsoft Office PowerPoint</Application>
  <PresentationFormat>Apresentação na tela (4:3)</PresentationFormat>
  <Paragraphs>158</Paragraphs>
  <Slides>61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1" baseType="lpstr">
      <vt:lpstr>Albertus Extra Bold</vt:lpstr>
      <vt:lpstr>Albertus Medium</vt:lpstr>
      <vt:lpstr>Antique Olive</vt:lpstr>
      <vt:lpstr>Arial</vt:lpstr>
      <vt:lpstr>Arial Narrow</vt:lpstr>
      <vt:lpstr>Arial Unicode MS</vt:lpstr>
      <vt:lpstr>Calibri</vt:lpstr>
      <vt:lpstr>Candara</vt:lpstr>
      <vt:lpstr>Mistral</vt:lpstr>
      <vt:lpstr>Infusión</vt:lpstr>
      <vt:lpstr>O QUE É LITURGIA PARA O MUNDO DE HOJE? CONVERSÃO  PASTORAL NO ÂMBITO LITÚRGICO</vt:lpstr>
      <vt:lpstr>50 anos da Sacrosanctum Concilium…</vt:lpstr>
      <vt:lpstr> 50 anos da Sacrosanctum Concilium</vt:lpstr>
      <vt:lpstr>Queremos responder a partir do dinamismo da conversão pastoral à qual nos chama Aparecida.</vt:lpstr>
      <vt:lpstr>A Conferência de APARECIDA abriu uma oportunidade extraordinária:</vt:lpstr>
      <vt:lpstr>Apresentação do PowerPoint</vt:lpstr>
      <vt:lpstr>Apresentação do PowerPoint</vt:lpstr>
      <vt:lpstr>Apresentação do PowerPoint</vt:lpstr>
      <vt:lpstr>Quais os princípios da Reforma litúrgica?</vt:lpstr>
      <vt:lpstr>Os princípios da reforma litúrgica:</vt:lpstr>
      <vt:lpstr>Os princípios da reforma litúrgica:</vt:lpstr>
      <vt:lpstr>Os princípios da reforma litúrgica:</vt:lpstr>
      <vt:lpstr>Os princípios da reforma litúrgica:</vt:lpstr>
      <vt:lpstr>Quais os sinais da hora atual?</vt:lpstr>
      <vt:lpstr>Quais os sinais da hora atual?</vt:lpstr>
      <vt:lpstr>Quais os sinais da hora atual?</vt:lpstr>
      <vt:lpstr>Quais os sinais da hora atual?</vt:lpstr>
      <vt:lpstr>Quais os sinais da hora atual?</vt:lpstr>
      <vt:lpstr>Quais os sinais da hora atual?</vt:lpstr>
      <vt:lpstr>Apresentação do PowerPoint</vt:lpstr>
      <vt:lpstr>  I. Para uma liturgia “encontro” com Jesus Cristo vivo</vt:lpstr>
      <vt:lpstr>I. PARA UMA LITURGIA “ENCONTRO” COM JESUS CRISTO VIVO</vt:lpstr>
      <vt:lpstr>Encontro com Jesus Cristo</vt:lpstr>
      <vt:lpstr>FORMAÇÃO LITÚRGICA</vt:lpstr>
      <vt:lpstr>Formação litúrgica</vt:lpstr>
      <vt:lpstr>Formação litúrgica</vt:lpstr>
      <vt:lpstr>Formação litúrgica</vt:lpstr>
      <vt:lpstr>COÊRENCIA LITÚRGICA</vt:lpstr>
      <vt:lpstr>COÊRENCIA LITÚRGICA</vt:lpstr>
      <vt:lpstr>COÊRENCIA LITÚRGICA</vt:lpstr>
      <vt:lpstr>COÊRENCIA LITÚRGICA</vt:lpstr>
      <vt:lpstr>LITURGIA, VOCAÇÃO E MISSÃO</vt:lpstr>
      <vt:lpstr>LITURGIA, VOCAÇÃO E MISSÃO</vt:lpstr>
      <vt:lpstr>LITURGIA, VOCAÇÃO E MISSÃO</vt:lpstr>
      <vt:lpstr>II. PARA UMA LITURGIA COMUNITÁRIA E FRATERNA</vt:lpstr>
      <vt:lpstr>Apresentação do PowerPoint</vt:lpstr>
      <vt:lpstr> Uma liturgia de comunhão eclesial </vt:lpstr>
      <vt:lpstr>Uma liturgia de comunhão eclesial</vt:lpstr>
      <vt:lpstr>Uma liturgia de comunhão eclesial</vt:lpstr>
      <vt:lpstr>UMA LITURGIA PARTICPATIVA</vt:lpstr>
      <vt:lpstr>UMA LITURGIA PARTICPATIVA</vt:lpstr>
      <vt:lpstr>Uma liturgia fraterna</vt:lpstr>
      <vt:lpstr>Uma liturgia fraterna</vt:lpstr>
      <vt:lpstr>Uma liturgia que impulsione a construir um mundo de irmãos</vt:lpstr>
      <vt:lpstr>Uma liturgia que impulsione a construir um mundo de irmãos</vt:lpstr>
      <vt:lpstr>III. PARA UMA LITURGIA SIGNIFICATIVA</vt:lpstr>
      <vt:lpstr>Apresentação do PowerPoint</vt:lpstr>
      <vt:lpstr>Uma liturgia significativa</vt:lpstr>
      <vt:lpstr>Uma liturgia significativa</vt:lpstr>
      <vt:lpstr>Uma liturgia significativa</vt:lpstr>
      <vt:lpstr>Uma liturgia significativa</vt:lpstr>
      <vt:lpstr>Uma liturgia inculturada</vt:lpstr>
      <vt:lpstr>Uma liturgia inculturada </vt:lpstr>
      <vt:lpstr>Uma liturgia inculturada </vt:lpstr>
      <vt:lpstr>Uma liturgia inculturada </vt:lpstr>
      <vt:lpstr>A importância da catequese mistagógica</vt:lpstr>
      <vt:lpstr>A importância da catequese mistagógica</vt:lpstr>
      <vt:lpstr>A importância da catequese mistagógica</vt:lpstr>
      <vt:lpstr>A importância da catequese mistagógica</vt:lpstr>
      <vt:lpstr>A importância da catequese mistagógica</vt:lpstr>
      <vt:lpstr>Apresentação do PowerPoint</vt:lpstr>
    </vt:vector>
  </TitlesOfParts>
  <Company>Usuario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Misión Continental y Conversión pastoral en el ámbito litúrgico</dc:title>
  <dc:creator>Guillermo Rosas</dc:creator>
  <cp:lastModifiedBy>Armando Bucciol</cp:lastModifiedBy>
  <cp:revision>192</cp:revision>
  <dcterms:created xsi:type="dcterms:W3CDTF">2009-10-29T13:58:35Z</dcterms:created>
  <dcterms:modified xsi:type="dcterms:W3CDTF">2022-09-14T01:10:00Z</dcterms:modified>
</cp:coreProperties>
</file>